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notesMasterIdLst>
    <p:notesMasterId r:id="rId21"/>
  </p:notesMasterIdLst>
  <p:sldIdLst>
    <p:sldId id="511" r:id="rId2"/>
    <p:sldId id="561" r:id="rId3"/>
    <p:sldId id="562" r:id="rId4"/>
    <p:sldId id="563" r:id="rId5"/>
    <p:sldId id="566" r:id="rId6"/>
    <p:sldId id="551" r:id="rId7"/>
    <p:sldId id="559" r:id="rId8"/>
    <p:sldId id="567" r:id="rId9"/>
    <p:sldId id="569" r:id="rId10"/>
    <p:sldId id="570" r:id="rId11"/>
    <p:sldId id="565" r:id="rId12"/>
    <p:sldId id="571" r:id="rId13"/>
    <p:sldId id="572" r:id="rId14"/>
    <p:sldId id="573" r:id="rId15"/>
    <p:sldId id="512" r:id="rId16"/>
    <p:sldId id="576" r:id="rId17"/>
    <p:sldId id="543" r:id="rId18"/>
    <p:sldId id="575" r:id="rId19"/>
    <p:sldId id="481" r:id="rId20"/>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CC3300"/>
    <a:srgbClr val="003399"/>
    <a:srgbClr val="FFFF66"/>
    <a:srgbClr val="FFFF00"/>
    <a:srgbClr val="008080"/>
    <a:srgbClr val="FFFFCC"/>
    <a:srgbClr val="FFFF99"/>
  </p:clrMru>
</p:presentationPr>
</file>

<file path=ppt/tableStyles.xml><?xml version="1.0" encoding="utf-8"?>
<a:tblStyleLst xmlns:a="http://schemas.openxmlformats.org/drawingml/2006/main" def="{5C22544A-7EE6-4342-B048-85BDC9FD1C3A}">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Style à thème 1 - Accentuation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7" autoAdjust="0"/>
  </p:normalViewPr>
  <p:slideViewPr>
    <p:cSldViewPr>
      <p:cViewPr>
        <p:scale>
          <a:sx n="75" d="100"/>
          <a:sy n="75" d="100"/>
        </p:scale>
        <p:origin x="-924" y="-4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0">
              <a:defRPr sz="1200">
                <a:latin typeface="Arial" pitchFamily="34" charset="0"/>
                <a:cs typeface="Arial" pitchFamily="34" charset="0"/>
              </a:defRPr>
            </a:lvl1pPr>
          </a:lstStyle>
          <a:p>
            <a:pPr>
              <a:defRPr/>
            </a:pPr>
            <a:endParaRPr lang="ar-MA"/>
          </a:p>
        </p:txBody>
      </p:sp>
      <p:sp>
        <p:nvSpPr>
          <p:cNvPr id="3" name="Espace réservé de la date 2"/>
          <p:cNvSpPr>
            <a:spLocks noGrp="1"/>
          </p:cNvSpPr>
          <p:nvPr>
            <p:ph type="dt" idx="1"/>
          </p:nvPr>
        </p:nvSpPr>
        <p:spPr>
          <a:xfrm>
            <a:off x="1588" y="0"/>
            <a:ext cx="2971800" cy="457200"/>
          </a:xfrm>
          <a:prstGeom prst="rect">
            <a:avLst/>
          </a:prstGeom>
        </p:spPr>
        <p:txBody>
          <a:bodyPr vert="horz" lIns="91440" tIns="45720" rIns="91440" bIns="45720" rtlCol="1"/>
          <a:lstStyle>
            <a:lvl1pPr algn="l" rtl="0">
              <a:defRPr sz="1200">
                <a:latin typeface="Arial" pitchFamily="34" charset="0"/>
                <a:cs typeface="Arial" pitchFamily="34" charset="0"/>
              </a:defRPr>
            </a:lvl1pPr>
          </a:lstStyle>
          <a:p>
            <a:pPr>
              <a:defRPr/>
            </a:pPr>
            <a:fld id="{9CFA09F0-59A9-47D2-8928-6E9AE9270037}" type="datetimeFigureOut">
              <a:rPr lang="ar-MA"/>
              <a:pPr>
                <a:defRPr/>
              </a:pPr>
              <a:t>02-06-1434</a:t>
            </a:fld>
            <a:endParaRPr lang="ar-MA"/>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MA"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en-US" noProof="0" smtClean="0"/>
          </a:p>
        </p:txBody>
      </p:sp>
      <p:sp>
        <p:nvSpPr>
          <p:cNvPr id="6" name="Espace réservé du pied de page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rtl="0">
              <a:defRPr sz="1200">
                <a:latin typeface="Arial" pitchFamily="34" charset="0"/>
                <a:cs typeface="Arial" pitchFamily="34" charset="0"/>
              </a:defRPr>
            </a:lvl1pPr>
          </a:lstStyle>
          <a:p>
            <a:pPr>
              <a:defRPr/>
            </a:pPr>
            <a:endParaRPr lang="ar-MA"/>
          </a:p>
        </p:txBody>
      </p:sp>
      <p:sp>
        <p:nvSpPr>
          <p:cNvPr id="7" name="Espace réservé du numéro de diapositive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rtl="0">
              <a:defRPr sz="1200">
                <a:latin typeface="Arial" pitchFamily="34" charset="0"/>
                <a:cs typeface="Arial" pitchFamily="34" charset="0"/>
              </a:defRPr>
            </a:lvl1pPr>
          </a:lstStyle>
          <a:p>
            <a:pPr>
              <a:defRPr/>
            </a:pPr>
            <a:fld id="{B103D1BD-E3FA-4F25-A5BF-8FF0F77783CE}" type="slidenum">
              <a:rPr lang="ar-MA"/>
              <a:pPr>
                <a:defRPr/>
              </a:pPr>
              <a:t>‹N°›</a:t>
            </a:fld>
            <a:endParaRPr lang="ar-MA"/>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21507" name="Espace réservé des commentaires 2"/>
          <p:cNvSpPr>
            <a:spLocks noGrp="1"/>
          </p:cNvSpPr>
          <p:nvPr>
            <p:ph type="body" idx="1"/>
          </p:nvPr>
        </p:nvSpPr>
        <p:spPr bwMode="auto">
          <a:noFill/>
        </p:spPr>
        <p:txBody>
          <a:bodyPr/>
          <a:lstStyle/>
          <a:p>
            <a:endParaRPr lang="fr-FR" smtClean="0">
              <a:cs typeface="Arial" pitchFamily="34" charset="0"/>
            </a:endParaRPr>
          </a:p>
        </p:txBody>
      </p:sp>
      <p:sp>
        <p:nvSpPr>
          <p:cNvPr id="2150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E37062-BD2E-4473-AA09-9D3DF5A2109E}" type="slidenum">
              <a:rPr lang="ar-MA" smtClean="0"/>
              <a:pPr/>
              <a:t>1</a:t>
            </a:fld>
            <a:endParaRPr lang="ar-MA"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Triangle rect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p>
        </p:txBody>
      </p:sp>
      <p:grpSp>
        <p:nvGrpSpPr>
          <p:cNvPr id="5" name="Groupe 15"/>
          <p:cNvGrpSpPr>
            <a:grpSpLocks/>
          </p:cNvGrpSpPr>
          <p:nvPr/>
        </p:nvGrpSpPr>
        <p:grpSpPr bwMode="auto">
          <a:xfrm>
            <a:off x="-3175" y="4953000"/>
            <a:ext cx="9147175" cy="1911350"/>
            <a:chOff x="-3765" y="4832896"/>
            <a:chExt cx="9147765" cy="2032192"/>
          </a:xfrm>
        </p:grpSpPr>
        <p:sp>
          <p:nvSpPr>
            <p:cNvPr id="6" name="Forme libre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p>
          </p:txBody>
        </p:sp>
        <p:sp>
          <p:nvSpPr>
            <p:cNvPr id="7" name="Forme libre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p>
          </p:txBody>
        </p:sp>
        <p:sp>
          <p:nvSpPr>
            <p:cNvPr id="8" name="Forme libre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p>
          </p:txBody>
        </p:sp>
        <p:cxnSp>
          <p:nvCxnSpPr>
            <p:cNvPr id="10" name="Connecteur droit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r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fr-FR" smtClean="0"/>
              <a:t>Cliquez pour modifier le style du titre</a:t>
            </a:r>
            <a:endParaRPr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1" name="Espace réservé de la date 29"/>
          <p:cNvSpPr>
            <a:spLocks noGrp="1"/>
          </p:cNvSpPr>
          <p:nvPr>
            <p:ph type="dt" sz="half" idx="10"/>
          </p:nvPr>
        </p:nvSpPr>
        <p:spPr/>
        <p:txBody>
          <a:bodyPr/>
          <a:lstStyle>
            <a:lvl1pPr>
              <a:defRPr>
                <a:solidFill>
                  <a:srgbClr val="FFFFFF"/>
                </a:solidFill>
              </a:defRPr>
            </a:lvl1pPr>
            <a:extLst/>
          </a:lstStyle>
          <a:p>
            <a:pPr>
              <a:defRPr/>
            </a:pPr>
            <a:r>
              <a:rPr lang="fr-FR"/>
              <a:t>09 Décembre 2011</a:t>
            </a:r>
          </a:p>
        </p:txBody>
      </p:sp>
      <p:sp>
        <p:nvSpPr>
          <p:cNvPr id="12"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pPr>
              <a:defRPr/>
            </a:pPr>
            <a:endParaRPr lang="fr-FR"/>
          </a:p>
        </p:txBody>
      </p:sp>
      <p:sp>
        <p:nvSpPr>
          <p:cNvPr id="13" name="Espace réservé du numéro de diapositive 26"/>
          <p:cNvSpPr>
            <a:spLocks noGrp="1"/>
          </p:cNvSpPr>
          <p:nvPr>
            <p:ph type="sldNum" sz="quarter" idx="12"/>
          </p:nvPr>
        </p:nvSpPr>
        <p:spPr/>
        <p:txBody>
          <a:bodyPr/>
          <a:lstStyle>
            <a:lvl1pPr>
              <a:defRPr>
                <a:solidFill>
                  <a:srgbClr val="FFFFFF"/>
                </a:solidFill>
              </a:defRPr>
            </a:lvl1pPr>
            <a:extLst/>
          </a:lstStyle>
          <a:p>
            <a:pPr>
              <a:defRPr/>
            </a:pPr>
            <a:fld id="{4B493A14-79F1-45A2-9C37-5DBDC84228C8}"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r>
              <a:rPr lang="fr-FR"/>
              <a:t>09 Décembre 2011</a:t>
            </a: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69EE7929-6084-4A45-96FF-6ACA687A0EFC}"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r>
              <a:rPr lang="fr-FR"/>
              <a:t>09 Décembre 2011</a:t>
            </a: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8B4ACAAD-ED41-4735-9113-9C625B3B64E0}"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Titre 6"/>
          <p:cNvSpPr>
            <a:spLocks noGrp="1"/>
          </p:cNvSpPr>
          <p:nvPr>
            <p:ph type="title"/>
          </p:nvPr>
        </p:nvSpPr>
        <p:spPr/>
        <p:txBody>
          <a:bodyPr rtlCol="0"/>
          <a:lstStyle>
            <a:extLst/>
          </a:lstStyle>
          <a:p>
            <a:r>
              <a:rPr lang="fr-FR" smtClean="0"/>
              <a:t>Cliquez pour modifier le style du titre</a:t>
            </a:r>
            <a:endParaRPr lang="en-US"/>
          </a:p>
        </p:txBody>
      </p:sp>
      <p:sp>
        <p:nvSpPr>
          <p:cNvPr id="4" name="Espace réservé de la date 9"/>
          <p:cNvSpPr>
            <a:spLocks noGrp="1"/>
          </p:cNvSpPr>
          <p:nvPr>
            <p:ph type="dt" sz="half" idx="10"/>
          </p:nvPr>
        </p:nvSpPr>
        <p:spPr/>
        <p:txBody>
          <a:bodyPr/>
          <a:lstStyle>
            <a:lvl1pPr>
              <a:defRPr/>
            </a:lvl1pPr>
          </a:lstStyle>
          <a:p>
            <a:pPr>
              <a:defRPr/>
            </a:pPr>
            <a:r>
              <a:rPr lang="fr-FR"/>
              <a:t>09 Décembre 2011</a:t>
            </a: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6C0472E0-B6A3-4581-B013-BAEC457C8FD4}"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p>
        </p:txBody>
      </p:sp>
      <p:sp>
        <p:nvSpPr>
          <p:cNvPr id="2" name="Titr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6" name="Espace réservé de la date 3"/>
          <p:cNvSpPr>
            <a:spLocks noGrp="1"/>
          </p:cNvSpPr>
          <p:nvPr>
            <p:ph type="dt" sz="half" idx="10"/>
          </p:nvPr>
        </p:nvSpPr>
        <p:spPr/>
        <p:txBody>
          <a:bodyPr/>
          <a:lstStyle>
            <a:lvl1pPr>
              <a:defRPr/>
            </a:lvl1pPr>
            <a:extLst/>
          </a:lstStyle>
          <a:p>
            <a:pPr>
              <a:defRPr/>
            </a:pPr>
            <a:r>
              <a:rPr lang="fr-FR"/>
              <a:t>09 Décembre 2011</a:t>
            </a:r>
          </a:p>
        </p:txBody>
      </p:sp>
      <p:sp>
        <p:nvSpPr>
          <p:cNvPr id="7" name="Espace réservé du pied de page 4"/>
          <p:cNvSpPr>
            <a:spLocks noGrp="1"/>
          </p:cNvSpPr>
          <p:nvPr>
            <p:ph type="ftr" sz="quarter" idx="11"/>
          </p:nvPr>
        </p:nvSpPr>
        <p:spPr/>
        <p:txBody>
          <a:bodyPr/>
          <a:lstStyle>
            <a:lvl1pPr>
              <a:defRPr/>
            </a:lvl1pPr>
            <a:extLst/>
          </a:lstStyle>
          <a:p>
            <a:pPr>
              <a:defRPr/>
            </a:pPr>
            <a:endParaRPr lang="fr-FR"/>
          </a:p>
        </p:txBody>
      </p:sp>
      <p:sp>
        <p:nvSpPr>
          <p:cNvPr id="8" name="Espace réservé du numéro de diapositive 5"/>
          <p:cNvSpPr>
            <a:spLocks noGrp="1"/>
          </p:cNvSpPr>
          <p:nvPr>
            <p:ph type="sldNum" sz="quarter" idx="12"/>
          </p:nvPr>
        </p:nvSpPr>
        <p:spPr/>
        <p:txBody>
          <a:bodyPr/>
          <a:lstStyle>
            <a:lvl1pPr>
              <a:defRPr/>
            </a:lvl1pPr>
            <a:extLst/>
          </a:lstStyle>
          <a:p>
            <a:pPr>
              <a:defRPr/>
            </a:pPr>
            <a:fld id="{81DE6038-4CDC-43A7-9352-DF42A0DED031}"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8" name="Titre 7"/>
          <p:cNvSpPr>
            <a:spLocks noGrp="1"/>
          </p:cNvSpPr>
          <p:nvPr>
            <p:ph type="title"/>
          </p:nvPr>
        </p:nvSpPr>
        <p:spPr/>
        <p:txBody>
          <a:bodyPr rtlCol="0"/>
          <a:lstStyle>
            <a:extLst/>
          </a:lstStyle>
          <a:p>
            <a:r>
              <a:rPr lang="fr-FR" smtClean="0"/>
              <a:t>Cliquez pour modifier le style du titre</a:t>
            </a:r>
            <a:endParaRPr lang="en-US"/>
          </a:p>
        </p:txBody>
      </p:sp>
      <p:sp>
        <p:nvSpPr>
          <p:cNvPr id="5" name="Espace réservé de la date 4"/>
          <p:cNvSpPr>
            <a:spLocks noGrp="1"/>
          </p:cNvSpPr>
          <p:nvPr>
            <p:ph type="dt" sz="half" idx="10"/>
          </p:nvPr>
        </p:nvSpPr>
        <p:spPr/>
        <p:txBody>
          <a:bodyPr/>
          <a:lstStyle>
            <a:lvl1pPr>
              <a:defRPr/>
            </a:lvl1pPr>
            <a:extLst/>
          </a:lstStyle>
          <a:p>
            <a:pPr>
              <a:defRPr/>
            </a:pPr>
            <a:r>
              <a:rPr lang="fr-FR"/>
              <a:t>09 Décembre 2011</a:t>
            </a:r>
          </a:p>
        </p:txBody>
      </p:sp>
      <p:sp>
        <p:nvSpPr>
          <p:cNvPr id="6" name="Espace réservé du pied de page 5"/>
          <p:cNvSpPr>
            <a:spLocks noGrp="1"/>
          </p:cNvSpPr>
          <p:nvPr>
            <p:ph type="ftr" sz="quarter" idx="11"/>
          </p:nvPr>
        </p:nvSpPr>
        <p:spPr/>
        <p:txBody>
          <a:bodyPr/>
          <a:lstStyle>
            <a:lvl1pPr>
              <a:defRPr/>
            </a:lvl1pPr>
            <a:extLst/>
          </a:lstStyle>
          <a:p>
            <a:pPr>
              <a:defRPr/>
            </a:pPr>
            <a:endParaRPr lang="fr-FR"/>
          </a:p>
        </p:txBody>
      </p:sp>
      <p:sp>
        <p:nvSpPr>
          <p:cNvPr id="7" name="Espace réservé du numéro de diapositive 6"/>
          <p:cNvSpPr>
            <a:spLocks noGrp="1"/>
          </p:cNvSpPr>
          <p:nvPr>
            <p:ph type="sldNum" sz="quarter" idx="12"/>
          </p:nvPr>
        </p:nvSpPr>
        <p:spPr/>
        <p:txBody>
          <a:bodyPr/>
          <a:lstStyle>
            <a:lvl1pPr>
              <a:defRPr/>
            </a:lvl1pPr>
            <a:extLst/>
          </a:lstStyle>
          <a:p>
            <a:pPr>
              <a:defRPr/>
            </a:pPr>
            <a:fld id="{B2A49D97-BBE3-4EC8-A44B-4CAD224FD862}"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lstStyle>
            <a:lvl1pPr>
              <a:defRPr/>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6"/>
          <p:cNvSpPr>
            <a:spLocks noGrp="1"/>
          </p:cNvSpPr>
          <p:nvPr>
            <p:ph type="dt" sz="half" idx="10"/>
          </p:nvPr>
        </p:nvSpPr>
        <p:spPr/>
        <p:txBody>
          <a:bodyPr/>
          <a:lstStyle>
            <a:lvl1pPr>
              <a:defRPr/>
            </a:lvl1pPr>
            <a:extLst/>
          </a:lstStyle>
          <a:p>
            <a:pPr>
              <a:defRPr/>
            </a:pPr>
            <a:r>
              <a:rPr lang="fr-FR"/>
              <a:t>09 Décembre 2011</a:t>
            </a:r>
          </a:p>
        </p:txBody>
      </p:sp>
      <p:sp>
        <p:nvSpPr>
          <p:cNvPr id="8" name="Espace réservé du pied de page 7"/>
          <p:cNvSpPr>
            <a:spLocks noGrp="1"/>
          </p:cNvSpPr>
          <p:nvPr>
            <p:ph type="ftr" sz="quarter" idx="11"/>
          </p:nvPr>
        </p:nvSpPr>
        <p:spPr/>
        <p:txBody>
          <a:bodyPr/>
          <a:lstStyle>
            <a:lvl1pPr>
              <a:defRPr/>
            </a:lvl1pPr>
            <a:extLst/>
          </a:lstStyle>
          <a:p>
            <a:pPr>
              <a:defRPr/>
            </a:pPr>
            <a:endParaRPr lang="fr-FR"/>
          </a:p>
        </p:txBody>
      </p:sp>
      <p:sp>
        <p:nvSpPr>
          <p:cNvPr id="9" name="Espace réservé du numéro de diapositive 8"/>
          <p:cNvSpPr>
            <a:spLocks noGrp="1"/>
          </p:cNvSpPr>
          <p:nvPr>
            <p:ph type="sldNum" sz="quarter" idx="12"/>
          </p:nvPr>
        </p:nvSpPr>
        <p:spPr/>
        <p:txBody>
          <a:bodyPr/>
          <a:lstStyle>
            <a:lvl1pPr>
              <a:defRPr/>
            </a:lvl1pPr>
            <a:extLst/>
          </a:lstStyle>
          <a:p>
            <a:pPr>
              <a:defRPr/>
            </a:pPr>
            <a:fld id="{7A79A261-6E23-40A4-9F90-5EB260A0993D}" type="slidenum">
              <a:rPr lang="fr-FR"/>
              <a:pPr>
                <a:defRPr/>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6" name="Titre 5"/>
          <p:cNvSpPr>
            <a:spLocks noGrp="1"/>
          </p:cNvSpPr>
          <p:nvPr>
            <p:ph type="title"/>
          </p:nvPr>
        </p:nvSpPr>
        <p:spPr/>
        <p:txBody>
          <a:bodyPr rtlCol="0"/>
          <a:lstStyle>
            <a:extLst/>
          </a:lstStyle>
          <a:p>
            <a:r>
              <a:rPr lang="fr-FR" smtClean="0"/>
              <a:t>Cliquez pour modifier le style du titre</a:t>
            </a:r>
            <a:endParaRPr lang="en-US"/>
          </a:p>
        </p:txBody>
      </p:sp>
      <p:sp>
        <p:nvSpPr>
          <p:cNvPr id="3" name="Espace réservé de la date 2"/>
          <p:cNvSpPr>
            <a:spLocks noGrp="1"/>
          </p:cNvSpPr>
          <p:nvPr>
            <p:ph type="dt" sz="half" idx="10"/>
          </p:nvPr>
        </p:nvSpPr>
        <p:spPr/>
        <p:txBody>
          <a:bodyPr/>
          <a:lstStyle>
            <a:lvl1pPr>
              <a:defRPr/>
            </a:lvl1pPr>
            <a:extLst/>
          </a:lstStyle>
          <a:p>
            <a:pPr>
              <a:defRPr/>
            </a:pPr>
            <a:r>
              <a:rPr lang="fr-FR"/>
              <a:t>09 Décembre 2011</a:t>
            </a:r>
          </a:p>
        </p:txBody>
      </p:sp>
      <p:sp>
        <p:nvSpPr>
          <p:cNvPr id="4" name="Espace réservé du pied de page 3"/>
          <p:cNvSpPr>
            <a:spLocks noGrp="1"/>
          </p:cNvSpPr>
          <p:nvPr>
            <p:ph type="ftr" sz="quarter" idx="11"/>
          </p:nvPr>
        </p:nvSpPr>
        <p:spPr/>
        <p:txBody>
          <a:bodyPr/>
          <a:lstStyle>
            <a:lvl1pPr>
              <a:defRPr/>
            </a:lvl1pPr>
            <a:extLst/>
          </a:lstStyle>
          <a:p>
            <a:pPr>
              <a:defRPr/>
            </a:pPr>
            <a:endParaRPr lang="fr-FR"/>
          </a:p>
        </p:txBody>
      </p:sp>
      <p:sp>
        <p:nvSpPr>
          <p:cNvPr id="5" name="Espace réservé du numéro de diapositive 4"/>
          <p:cNvSpPr>
            <a:spLocks noGrp="1"/>
          </p:cNvSpPr>
          <p:nvPr>
            <p:ph type="sldNum" sz="quarter" idx="12"/>
          </p:nvPr>
        </p:nvSpPr>
        <p:spPr/>
        <p:txBody>
          <a:bodyPr/>
          <a:lstStyle>
            <a:lvl1pPr>
              <a:defRPr/>
            </a:lvl1pPr>
            <a:extLst/>
          </a:lstStyle>
          <a:p>
            <a:pPr>
              <a:defRPr/>
            </a:pPr>
            <a:fld id="{BC68ABE8-7457-44DA-ACD2-FA45E369BAE6}"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r>
              <a:rPr lang="fr-FR"/>
              <a:t>09 Décembre 2011</a:t>
            </a: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A036F498-D6F3-487F-93D8-28C14A855EF8}"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r>
              <a:rPr lang="fr-FR"/>
              <a:t>09 Décembre 2011</a:t>
            </a:r>
          </a:p>
        </p:txBody>
      </p:sp>
      <p:sp>
        <p:nvSpPr>
          <p:cNvPr id="6" name="Espace réservé du pied de page 5"/>
          <p:cNvSpPr>
            <a:spLocks noGrp="1"/>
          </p:cNvSpPr>
          <p:nvPr>
            <p:ph type="ftr" sz="quarter" idx="11"/>
          </p:nvPr>
        </p:nvSpPr>
        <p:spPr/>
        <p:txBody>
          <a:bodyPr/>
          <a:lstStyle>
            <a:lvl1pPr>
              <a:defRPr/>
            </a:lvl1pPr>
            <a:extLst/>
          </a:lstStyle>
          <a:p>
            <a:pPr>
              <a:defRPr/>
            </a:pPr>
            <a:endParaRPr lang="fr-FR"/>
          </a:p>
        </p:txBody>
      </p:sp>
      <p:sp>
        <p:nvSpPr>
          <p:cNvPr id="7" name="Espace réservé du numéro de diapositive 6"/>
          <p:cNvSpPr>
            <a:spLocks noGrp="1"/>
          </p:cNvSpPr>
          <p:nvPr>
            <p:ph type="sldNum" sz="quarter" idx="12"/>
          </p:nvPr>
        </p:nvSpPr>
        <p:spPr/>
        <p:txBody>
          <a:bodyPr/>
          <a:lstStyle>
            <a:lvl1pPr>
              <a:defRPr/>
            </a:lvl1pPr>
            <a:extLst/>
          </a:lstStyle>
          <a:p>
            <a:pPr>
              <a:defRPr/>
            </a:pPr>
            <a:fld id="{694C4939-4165-4448-B57C-840D990572D7}" type="slidenum">
              <a:rPr lang="fr-FR"/>
              <a:pPr>
                <a:defRPr/>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Forme libre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p>
        </p:txBody>
      </p:sp>
      <p:sp>
        <p:nvSpPr>
          <p:cNvPr id="6" name="Forme libre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p>
        </p:txBody>
      </p:sp>
      <p:sp>
        <p:nvSpPr>
          <p:cNvPr id="7" name="Triangle rect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p>
        </p:txBody>
      </p:sp>
      <p:cxnSp>
        <p:nvCxnSpPr>
          <p:cNvPr id="8" name="Connecteur droit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p>
        </p:txBody>
      </p:sp>
      <p:sp>
        <p:nvSpPr>
          <p:cNvPr id="4" name="Espace réservé du texte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fr-FR" noProof="0" smtClean="0"/>
              <a:t>Cliquez sur l'icône pour ajouter une image</a:t>
            </a:r>
            <a:endParaRPr lang="en-US" noProof="0" dirty="0"/>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fr-FR" smtClean="0"/>
              <a:t>Cliquez pour modifier le style du titre</a:t>
            </a:r>
            <a:endParaRPr lang="en-US"/>
          </a:p>
        </p:txBody>
      </p:sp>
      <p:sp>
        <p:nvSpPr>
          <p:cNvPr id="11" name="Espace réservé de la date 4"/>
          <p:cNvSpPr>
            <a:spLocks noGrp="1"/>
          </p:cNvSpPr>
          <p:nvPr>
            <p:ph type="dt" sz="half" idx="10"/>
          </p:nvPr>
        </p:nvSpPr>
        <p:spPr/>
        <p:txBody>
          <a:bodyPr/>
          <a:lstStyle>
            <a:lvl1pPr>
              <a:defRPr>
                <a:solidFill>
                  <a:schemeClr val="tx1"/>
                </a:solidFill>
              </a:defRPr>
            </a:lvl1pPr>
            <a:extLst/>
          </a:lstStyle>
          <a:p>
            <a:pPr>
              <a:defRPr/>
            </a:pPr>
            <a:r>
              <a:rPr lang="fr-FR"/>
              <a:t>09 Décembre 2011</a:t>
            </a:r>
          </a:p>
        </p:txBody>
      </p:sp>
      <p:sp>
        <p:nvSpPr>
          <p:cNvPr id="12" name="Espace réservé du pied de page 5"/>
          <p:cNvSpPr>
            <a:spLocks noGrp="1"/>
          </p:cNvSpPr>
          <p:nvPr>
            <p:ph type="ftr" sz="quarter" idx="11"/>
          </p:nvPr>
        </p:nvSpPr>
        <p:spPr/>
        <p:txBody>
          <a:bodyPr/>
          <a:lstStyle>
            <a:lvl1pPr>
              <a:defRPr>
                <a:solidFill>
                  <a:schemeClr val="tx1"/>
                </a:solidFill>
              </a:defRPr>
            </a:lvl1pPr>
            <a:extLst/>
          </a:lstStyle>
          <a:p>
            <a:pPr>
              <a:defRPr/>
            </a:pPr>
            <a:endParaRPr lang="fr-FR"/>
          </a:p>
        </p:txBody>
      </p:sp>
      <p:sp>
        <p:nvSpPr>
          <p:cNvPr id="13" name="Espace réservé du numéro de diapositive 6"/>
          <p:cNvSpPr>
            <a:spLocks noGrp="1"/>
          </p:cNvSpPr>
          <p:nvPr>
            <p:ph type="sldNum" sz="quarter" idx="12"/>
          </p:nvPr>
        </p:nvSpPr>
        <p:spPr/>
        <p:txBody>
          <a:bodyPr/>
          <a:lstStyle>
            <a:lvl1pPr>
              <a:defRPr>
                <a:solidFill>
                  <a:schemeClr val="tx1"/>
                </a:solidFill>
              </a:defRPr>
            </a:lvl1pPr>
            <a:extLst/>
          </a:lstStyle>
          <a:p>
            <a:pPr>
              <a:defRPr/>
            </a:pPr>
            <a:fld id="{C106847A-8003-4495-805B-4B0720B303B8}"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p>
        </p:txBody>
      </p:sp>
      <p:sp>
        <p:nvSpPr>
          <p:cNvPr id="12" name="Forme libre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lgn="r" rtl="1">
              <a:defRPr/>
            </a:pPr>
            <a:endParaRPr lang="en-US"/>
          </a:p>
        </p:txBody>
      </p:sp>
      <p:sp>
        <p:nvSpPr>
          <p:cNvPr id="14" name="Triangle rect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fr-FR" smtClean="0"/>
              <a:t>Cliquez pour modifier le style du titre</a:t>
            </a:r>
            <a:endParaRPr lang="en-US"/>
          </a:p>
        </p:txBody>
      </p:sp>
      <p:sp>
        <p:nvSpPr>
          <p:cNvPr id="1033" name="Espace réservé du texte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6727825" y="6408738"/>
            <a:ext cx="1919288" cy="365125"/>
          </a:xfrm>
          <a:prstGeom prst="rect">
            <a:avLst/>
          </a:prstGeom>
        </p:spPr>
        <p:txBody>
          <a:bodyPr vert="horz" anchor="b"/>
          <a:lstStyle>
            <a:lvl1pPr algn="l" rtl="1" eaLnBrk="1" latinLnBrk="0" hangingPunct="1">
              <a:defRPr kumimoji="0" sz="1000">
                <a:solidFill>
                  <a:schemeClr val="tx1"/>
                </a:solidFill>
                <a:latin typeface="Arial" pitchFamily="34" charset="0"/>
                <a:cs typeface="Arial" pitchFamily="34" charset="0"/>
              </a:defRPr>
            </a:lvl1pPr>
            <a:extLst/>
          </a:lstStyle>
          <a:p>
            <a:pPr>
              <a:defRPr/>
            </a:pPr>
            <a:r>
              <a:rPr lang="fr-FR"/>
              <a:t>09 Décembre 2011</a:t>
            </a:r>
          </a:p>
        </p:txBody>
      </p:sp>
      <p:sp>
        <p:nvSpPr>
          <p:cNvPr id="22" name="Espace réservé du pied de page 21"/>
          <p:cNvSpPr>
            <a:spLocks noGrp="1"/>
          </p:cNvSpPr>
          <p:nvPr>
            <p:ph type="ftr" sz="quarter" idx="3"/>
          </p:nvPr>
        </p:nvSpPr>
        <p:spPr>
          <a:xfrm>
            <a:off x="4379913" y="6408738"/>
            <a:ext cx="2351087" cy="365125"/>
          </a:xfrm>
          <a:prstGeom prst="rect">
            <a:avLst/>
          </a:prstGeom>
        </p:spPr>
        <p:txBody>
          <a:bodyPr vert="horz" anchor="b"/>
          <a:lstStyle>
            <a:lvl1pPr algn="r" rtl="1" eaLnBrk="1" latinLnBrk="0" hangingPunct="1">
              <a:defRPr kumimoji="0" sz="1000">
                <a:solidFill>
                  <a:schemeClr val="tx1"/>
                </a:solidFill>
                <a:latin typeface="Arial" pitchFamily="34" charset="0"/>
                <a:cs typeface="Arial" pitchFamily="34" charset="0"/>
              </a:defRPr>
            </a:lvl1pPr>
            <a:extLst/>
          </a:lstStyle>
          <a:p>
            <a:pPr>
              <a:defRPr/>
            </a:pPr>
            <a:endParaRPr lang="fr-FR"/>
          </a:p>
        </p:txBody>
      </p:sp>
      <p:sp>
        <p:nvSpPr>
          <p:cNvPr id="18" name="Espace réservé du numéro de diapositive 17"/>
          <p:cNvSpPr>
            <a:spLocks noGrp="1"/>
          </p:cNvSpPr>
          <p:nvPr>
            <p:ph type="sldNum" sz="quarter" idx="4"/>
          </p:nvPr>
        </p:nvSpPr>
        <p:spPr>
          <a:xfrm>
            <a:off x="8647113" y="6408738"/>
            <a:ext cx="366712" cy="365125"/>
          </a:xfrm>
          <a:prstGeom prst="rect">
            <a:avLst/>
          </a:prstGeom>
        </p:spPr>
        <p:txBody>
          <a:bodyPr vert="horz" anchor="b"/>
          <a:lstStyle>
            <a:lvl1pPr algn="r" rtl="1" eaLnBrk="1" latinLnBrk="0" hangingPunct="1">
              <a:defRPr kumimoji="0" sz="1000" b="0">
                <a:solidFill>
                  <a:schemeClr val="tx1"/>
                </a:solidFill>
                <a:latin typeface="Arial" pitchFamily="34" charset="0"/>
                <a:cs typeface="Arial" pitchFamily="34" charset="0"/>
              </a:defRPr>
            </a:lvl1pPr>
            <a:extLst/>
          </a:lstStyle>
          <a:p>
            <a:pPr>
              <a:defRPr/>
            </a:pPr>
            <a:fld id="{EF055831-0906-4520-B763-8BA97D85AF35}"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4442" r:id="rId1"/>
    <p:sldLayoutId id="2147484438" r:id="rId2"/>
    <p:sldLayoutId id="2147484443" r:id="rId3"/>
    <p:sldLayoutId id="2147484444" r:id="rId4"/>
    <p:sldLayoutId id="2147484445" r:id="rId5"/>
    <p:sldLayoutId id="2147484446" r:id="rId6"/>
    <p:sldLayoutId id="2147484439" r:id="rId7"/>
    <p:sldLayoutId id="2147484447" r:id="rId8"/>
    <p:sldLayoutId id="2147484448" r:id="rId9"/>
    <p:sldLayoutId id="2147484440" r:id="rId10"/>
    <p:sldLayoutId id="2147484441" r:id="rId11"/>
  </p:sldLayoutIdLst>
  <p:hf hdr="0" ftr="0" dt="0"/>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defRPr>
      </a:lvl2pPr>
      <a:lvl3pPr algn="l" rtl="1" eaLnBrk="0" fontAlgn="base" hangingPunct="0">
        <a:spcBef>
          <a:spcPct val="0"/>
        </a:spcBef>
        <a:spcAft>
          <a:spcPct val="0"/>
        </a:spcAft>
        <a:defRPr sz="4100" b="1">
          <a:solidFill>
            <a:schemeClr val="tx2"/>
          </a:solidFill>
          <a:latin typeface="Lucida Sans Unicode" pitchFamily="34" charset="0"/>
        </a:defRPr>
      </a:lvl3pPr>
      <a:lvl4pPr algn="l" rtl="1" eaLnBrk="0" fontAlgn="base" hangingPunct="0">
        <a:spcBef>
          <a:spcPct val="0"/>
        </a:spcBef>
        <a:spcAft>
          <a:spcPct val="0"/>
        </a:spcAft>
        <a:defRPr sz="4100" b="1">
          <a:solidFill>
            <a:schemeClr val="tx2"/>
          </a:solidFill>
          <a:latin typeface="Lucida Sans Unicode" pitchFamily="34" charset="0"/>
        </a:defRPr>
      </a:lvl4pPr>
      <a:lvl5pPr algn="l" rtl="1" eaLnBrk="0" fontAlgn="base" hangingPunct="0">
        <a:spcBef>
          <a:spcPct val="0"/>
        </a:spcBef>
        <a:spcAft>
          <a:spcPct val="0"/>
        </a:spcAft>
        <a:defRPr sz="4100" b="1">
          <a:solidFill>
            <a:schemeClr val="tx2"/>
          </a:solidFill>
          <a:latin typeface="Lucida Sans Unicode" pitchFamily="34" charset="0"/>
        </a:defRPr>
      </a:lvl5pPr>
      <a:lvl6pPr marL="457200" algn="l" rtl="1" eaLnBrk="1" fontAlgn="base" hangingPunct="1">
        <a:spcBef>
          <a:spcPct val="0"/>
        </a:spcBef>
        <a:spcAft>
          <a:spcPct val="0"/>
        </a:spcAft>
        <a:defRPr sz="4100" b="1">
          <a:solidFill>
            <a:schemeClr val="tx2"/>
          </a:solidFill>
          <a:latin typeface="Lucida Sans Unicode" pitchFamily="34" charset="0"/>
        </a:defRPr>
      </a:lvl6pPr>
      <a:lvl7pPr marL="914400" algn="l" rtl="1" eaLnBrk="1" fontAlgn="base" hangingPunct="1">
        <a:spcBef>
          <a:spcPct val="0"/>
        </a:spcBef>
        <a:spcAft>
          <a:spcPct val="0"/>
        </a:spcAft>
        <a:defRPr sz="4100" b="1">
          <a:solidFill>
            <a:schemeClr val="tx2"/>
          </a:solidFill>
          <a:latin typeface="Lucida Sans Unicode" pitchFamily="34" charset="0"/>
        </a:defRPr>
      </a:lvl7pPr>
      <a:lvl8pPr marL="1371600" algn="l" rtl="1" eaLnBrk="1" fontAlgn="base" hangingPunct="1">
        <a:spcBef>
          <a:spcPct val="0"/>
        </a:spcBef>
        <a:spcAft>
          <a:spcPct val="0"/>
        </a:spcAft>
        <a:defRPr sz="4100" b="1">
          <a:solidFill>
            <a:schemeClr val="tx2"/>
          </a:solidFill>
          <a:latin typeface="Lucida Sans Unicode" pitchFamily="34" charset="0"/>
        </a:defRPr>
      </a:lvl8pPr>
      <a:lvl9pPr marL="1828800" algn="l" rtl="1" eaLnBrk="1" fontAlgn="base" hangingPunct="1">
        <a:spcBef>
          <a:spcPct val="0"/>
        </a:spcBef>
        <a:spcAft>
          <a:spcPct val="0"/>
        </a:spcAft>
        <a:defRPr sz="4100" b="1">
          <a:solidFill>
            <a:schemeClr val="tx2"/>
          </a:solidFill>
          <a:latin typeface="Lucida Sans Unicode" pitchFamily="34"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uae.ma/sirech/portail/public/about_us.php" TargetMode="Externa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hyperlink" Target="http://entissab.univh2m.ma/" TargetMode="External"/><Relationship Id="rId2" Type="http://schemas.openxmlformats.org/officeDocument/2006/relationships/hyperlink" Target="http://www.uae.ma/sirech/portail/public/about_us.ph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mailto:Lynda.ouchaouka@univh2m.ac.ma"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uae.ma/sirech/portail/public/about_us.php"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4" descr="Logo 20 ans"/>
          <p:cNvPicPr>
            <a:picLocks noChangeAspect="1" noChangeArrowheads="1"/>
          </p:cNvPicPr>
          <p:nvPr/>
        </p:nvPicPr>
        <p:blipFill>
          <a:blip r:embed="rId3" cstate="print"/>
          <a:srcRect/>
          <a:stretch>
            <a:fillRect/>
          </a:stretch>
        </p:blipFill>
        <p:spPr bwMode="auto">
          <a:xfrm>
            <a:off x="857223" y="214290"/>
            <a:ext cx="1581810" cy="1214446"/>
          </a:xfrm>
          <a:prstGeom prst="rect">
            <a:avLst/>
          </a:prstGeom>
          <a:noFill/>
          <a:ln w="9525">
            <a:noFill/>
            <a:miter lim="800000"/>
            <a:headEnd/>
            <a:tailEnd/>
          </a:ln>
        </p:spPr>
      </p:pic>
      <p:sp>
        <p:nvSpPr>
          <p:cNvPr id="6" name="Rectangle 5"/>
          <p:cNvSpPr/>
          <p:nvPr/>
        </p:nvSpPr>
        <p:spPr>
          <a:xfrm>
            <a:off x="5357786" y="5976484"/>
            <a:ext cx="3571932" cy="738664"/>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pPr algn="ctr">
              <a:defRPr/>
            </a:pPr>
            <a:r>
              <a:rPr lang="fr-FR" b="1" spc="150" dirty="0" smtClean="0">
                <a:ln w="11430"/>
                <a:solidFill>
                  <a:srgbClr val="F8F8F8"/>
                </a:solidFill>
                <a:effectLst>
                  <a:outerShdw blurRad="25400" algn="tl" rotWithShape="0">
                    <a:srgbClr val="000000">
                      <a:alpha val="43000"/>
                    </a:srgbClr>
                  </a:outerShdw>
                </a:effectLst>
                <a:latin typeface="K Farnaz"/>
                <a:ea typeface="+mj-ea"/>
                <a:cs typeface="+mj-cs"/>
              </a:rPr>
              <a:t>Visite in-situ, Bruxelles, </a:t>
            </a:r>
          </a:p>
          <a:p>
            <a:pPr algn="ctr">
              <a:defRPr/>
            </a:pPr>
            <a:r>
              <a:rPr lang="fr-FR" b="1" spc="150" dirty="0" smtClean="0">
                <a:ln w="11430"/>
                <a:solidFill>
                  <a:srgbClr val="F8F8F8"/>
                </a:solidFill>
                <a:effectLst>
                  <a:outerShdw blurRad="25400" algn="tl" rotWithShape="0">
                    <a:srgbClr val="000000">
                      <a:alpha val="43000"/>
                    </a:srgbClr>
                  </a:outerShdw>
                </a:effectLst>
                <a:latin typeface="K Farnaz"/>
                <a:ea typeface="+mj-ea"/>
                <a:cs typeface="+mj-cs"/>
              </a:rPr>
              <a:t>12-14 novembre 2012</a:t>
            </a:r>
            <a:endParaRPr lang="fr-FR" sz="2400" b="1" spc="150" dirty="0">
              <a:ln w="11430"/>
              <a:solidFill>
                <a:srgbClr val="F8F8F8"/>
              </a:solidFill>
              <a:effectLst>
                <a:outerShdw blurRad="25400" algn="tl" rotWithShape="0">
                  <a:srgbClr val="000000">
                    <a:alpha val="43000"/>
                  </a:srgbClr>
                </a:outerShdw>
              </a:effectLst>
              <a:latin typeface="K Farnaz"/>
              <a:ea typeface="+mj-ea"/>
              <a:cs typeface="+mj-cs"/>
            </a:endParaRPr>
          </a:p>
        </p:txBody>
      </p:sp>
      <p:sp>
        <p:nvSpPr>
          <p:cNvPr id="7" name="Rectangle 6"/>
          <p:cNvSpPr/>
          <p:nvPr/>
        </p:nvSpPr>
        <p:spPr>
          <a:xfrm>
            <a:off x="857224" y="2357430"/>
            <a:ext cx="7429552" cy="1938992"/>
          </a:xfrm>
          <a:prstGeom prst="rect">
            <a:avLst/>
          </a:prstGeom>
          <a:ln/>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fr-FR" sz="4000" dirty="0" smtClean="0">
                <a:ln w="1905"/>
                <a:solidFill>
                  <a:schemeClr val="bg1">
                    <a:lumMod val="85000"/>
                  </a:schemeClr>
                </a:solidFill>
                <a:effectLst>
                  <a:innerShdw blurRad="69850" dist="43180" dir="5400000">
                    <a:srgbClr val="000000">
                      <a:alpha val="65000"/>
                    </a:srgbClr>
                  </a:innerShdw>
                </a:effectLst>
              </a:rPr>
              <a:t>Positionnement du CASAM</a:t>
            </a:r>
            <a:br>
              <a:rPr lang="fr-FR" sz="4000" dirty="0" smtClean="0">
                <a:ln w="1905"/>
                <a:solidFill>
                  <a:schemeClr val="bg1">
                    <a:lumMod val="85000"/>
                  </a:schemeClr>
                </a:solidFill>
                <a:effectLst>
                  <a:innerShdw blurRad="69850" dist="43180" dir="5400000">
                    <a:srgbClr val="000000">
                      <a:alpha val="65000"/>
                    </a:srgbClr>
                  </a:innerShdw>
                </a:effectLst>
              </a:rPr>
            </a:br>
            <a:r>
              <a:rPr lang="fr-FR" sz="4000" dirty="0" smtClean="0">
                <a:ln w="1905"/>
                <a:solidFill>
                  <a:schemeClr val="bg1">
                    <a:lumMod val="85000"/>
                  </a:schemeClr>
                </a:solidFill>
                <a:effectLst>
                  <a:innerShdw blurRad="69850" dist="43180" dir="5400000">
                    <a:srgbClr val="000000">
                      <a:alpha val="65000"/>
                    </a:srgbClr>
                  </a:innerShdw>
                </a:effectLst>
              </a:rPr>
              <a:t>de l’Université Hassan II Mohammedia-Casablanca</a:t>
            </a:r>
            <a:r>
              <a:rPr lang="fr-FR" sz="4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fr-FR" sz="4000" b="1" dirty="0" smtClean="0">
              <a:solidFill>
                <a:schemeClr val="bg1">
                  <a:lumMod val="85000"/>
                </a:schemeClr>
              </a:solidFill>
              <a:effectLst>
                <a:outerShdw blurRad="38100" dist="38100" dir="2700000" algn="tl">
                  <a:srgbClr val="000000">
                    <a:alpha val="43137"/>
                  </a:srgbClr>
                </a:outerShdw>
              </a:effectLst>
              <a:latin typeface="Baskerville Old Face" pitchFamily="18" charset="0"/>
            </a:endParaRPr>
          </a:p>
        </p:txBody>
      </p:sp>
      <p:pic>
        <p:nvPicPr>
          <p:cNvPr id="8" name="Picture 1" descr="C:\Documents and Settings\HP\Bureau\CASAM (2) logo.JPG"/>
          <p:cNvPicPr>
            <a:picLocks noChangeAspect="1" noChangeArrowheads="1"/>
          </p:cNvPicPr>
          <p:nvPr/>
        </p:nvPicPr>
        <p:blipFill>
          <a:blip r:embed="rId4" cstate="print"/>
          <a:srcRect/>
          <a:stretch>
            <a:fillRect/>
          </a:stretch>
        </p:blipFill>
        <p:spPr bwMode="auto">
          <a:xfrm>
            <a:off x="5190953" y="500041"/>
            <a:ext cx="3095823" cy="714623"/>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10</a:t>
            </a:fld>
            <a:endParaRPr lang="fr-FR"/>
          </a:p>
        </p:txBody>
      </p:sp>
      <p:sp>
        <p:nvSpPr>
          <p:cNvPr id="6" name="Rectangle 5"/>
          <p:cNvSpPr/>
          <p:nvPr/>
        </p:nvSpPr>
        <p:spPr>
          <a:xfrm>
            <a:off x="357158" y="785794"/>
            <a:ext cx="8429684" cy="5570756"/>
          </a:xfrm>
          <a:prstGeom prst="rect">
            <a:avLst/>
          </a:prstGeom>
        </p:spPr>
        <p:txBody>
          <a:bodyPr wrap="square">
            <a:spAutoFit/>
          </a:bodyPr>
          <a:lstStyle/>
          <a:p>
            <a:pPr marL="457200" indent="-457200">
              <a:buFont typeface="+mj-lt"/>
              <a:buAutoNum type="arabicPeriod" startAt="2"/>
            </a:pPr>
            <a:r>
              <a:rPr lang="fr-FR" sz="2000" b="1" dirty="0" smtClean="0">
                <a:solidFill>
                  <a:schemeClr val="tx2"/>
                </a:solidFill>
              </a:rPr>
              <a:t>Missions du CASAM (qui, quoi, pour qui? Comment?)</a:t>
            </a:r>
          </a:p>
          <a:p>
            <a:pPr marL="342900" indent="-342900"/>
            <a:endParaRPr lang="fr-FR" b="1" dirty="0" smtClean="0"/>
          </a:p>
          <a:p>
            <a:pPr marL="342900" indent="-342900" algn="ctr"/>
            <a:r>
              <a:rPr lang="fr-FR" b="1" dirty="0" smtClean="0">
                <a:ln w="17780" cmpd="sng">
                  <a:solidFill>
                    <a:srgbClr val="FFFFFF"/>
                  </a:solidFill>
                  <a:prstDash val="solid"/>
                  <a:miter lim="800000"/>
                </a:ln>
                <a:solidFill>
                  <a:schemeClr val="tx2">
                    <a:lumMod val="50000"/>
                  </a:schemeClr>
                </a:solidFill>
                <a:latin typeface="Antique Olive Compact" pitchFamily="34" charset="0"/>
              </a:rPr>
              <a:t>Quoi?</a:t>
            </a:r>
          </a:p>
          <a:p>
            <a:pPr marL="342900" indent="-342900">
              <a:buFont typeface="Wingdings" pitchFamily="2" charset="2"/>
              <a:buChar char="Ø"/>
            </a:pPr>
            <a:r>
              <a:rPr lang="fr-FR" sz="2000" dirty="0" smtClean="0">
                <a:latin typeface="Times New Roman" pitchFamily="18" charset="0"/>
                <a:cs typeface="Times New Roman" pitchFamily="18" charset="0"/>
              </a:rPr>
              <a:t>Aide et soutien : à l’intégration aux études supérieures, avoir les mêmes chances pour réussir la formation , à dépasser les obstacles (logement, stages, mise à niveau…)</a:t>
            </a:r>
          </a:p>
          <a:p>
            <a:pPr marL="342900" indent="-342900">
              <a:buFont typeface="Wingdings" pitchFamily="2" charset="2"/>
              <a:buChar char="Ø"/>
            </a:pPr>
            <a:r>
              <a:rPr lang="fr-FR" sz="2000" dirty="0" smtClean="0">
                <a:latin typeface="Times New Roman" pitchFamily="18" charset="0"/>
                <a:cs typeface="Times New Roman" pitchFamily="18" charset="0"/>
              </a:rPr>
              <a:t>Médiation: entre l’étudiant en difficulté et toutes les parties prenantes susceptibles de lui apporter une aide</a:t>
            </a:r>
          </a:p>
          <a:p>
            <a:pPr marL="342900" indent="-342900">
              <a:buFont typeface="Wingdings" pitchFamily="2" charset="2"/>
              <a:buChar char="Ø"/>
            </a:pPr>
            <a:r>
              <a:rPr lang="fr-FR" sz="2000" dirty="0" smtClean="0">
                <a:latin typeface="Times New Roman" pitchFamily="18" charset="0"/>
                <a:cs typeface="Times New Roman" pitchFamily="18" charset="0"/>
              </a:rPr>
              <a:t>Accompagnement: accompagner et assurer un suivi de la cible identifiée au niveau de la formation</a:t>
            </a:r>
          </a:p>
          <a:p>
            <a:pPr marL="342900" indent="-342900" algn="ctr"/>
            <a:r>
              <a:rPr lang="fr-FR" b="1" dirty="0" smtClean="0">
                <a:ln w="17780" cmpd="sng">
                  <a:solidFill>
                    <a:srgbClr val="FFFFFF"/>
                  </a:solidFill>
                  <a:prstDash val="solid"/>
                  <a:miter lim="800000"/>
                </a:ln>
                <a:solidFill>
                  <a:schemeClr val="tx2">
                    <a:lumMod val="50000"/>
                  </a:schemeClr>
                </a:solidFill>
                <a:latin typeface="Antique Olive Compact" pitchFamily="34" charset="0"/>
              </a:rPr>
              <a:t>Comment?</a:t>
            </a:r>
          </a:p>
          <a:p>
            <a:endParaRPr lang="fr-FR" sz="2000" dirty="0" smtClean="0">
              <a:latin typeface="Times New Roman" pitchFamily="18" charset="0"/>
              <a:cs typeface="Times New Roman" pitchFamily="18" charset="0"/>
            </a:endParaRPr>
          </a:p>
          <a:p>
            <a:pPr lvl="0">
              <a:buFont typeface="Wingdings" pitchFamily="2" charset="2"/>
              <a:buChar char="Ø"/>
            </a:pPr>
            <a:r>
              <a:rPr lang="fr-BE" sz="2000" dirty="0" smtClean="0">
                <a:latin typeface="Times New Roman" pitchFamily="18" charset="0"/>
                <a:cs typeface="Times New Roman" pitchFamily="18" charset="0"/>
              </a:rPr>
              <a:t> Être une force de propositions afin d’optimiser les ressources aux objectifs visés ;</a:t>
            </a:r>
            <a:endParaRPr lang="fr-FR" sz="2000" dirty="0" smtClean="0">
              <a:latin typeface="Times New Roman" pitchFamily="18" charset="0"/>
              <a:cs typeface="Times New Roman" pitchFamily="18" charset="0"/>
            </a:endParaRPr>
          </a:p>
          <a:p>
            <a:pPr lvl="0">
              <a:buFont typeface="Wingdings" pitchFamily="2" charset="2"/>
              <a:buChar char="Ø"/>
            </a:pPr>
            <a:r>
              <a:rPr lang="fr-BE" sz="2000" dirty="0" smtClean="0">
                <a:latin typeface="Times New Roman" pitchFamily="18" charset="0"/>
                <a:cs typeface="Times New Roman" pitchFamily="18" charset="0"/>
              </a:rPr>
              <a:t> Signer des conventions de partenariat avec les parties prenantes de la région (chambre de commerce, entreprises, collectivité, associations..) et l’ONOUSC</a:t>
            </a:r>
            <a:endParaRPr lang="fr-FR" sz="2000" dirty="0" smtClean="0">
              <a:latin typeface="Times New Roman" pitchFamily="18" charset="0"/>
              <a:cs typeface="Times New Roman" pitchFamily="18" charset="0"/>
            </a:endParaRPr>
          </a:p>
          <a:p>
            <a:pPr lvl="0">
              <a:buFont typeface="Wingdings" pitchFamily="2" charset="2"/>
              <a:buChar char="Ø"/>
            </a:pPr>
            <a:r>
              <a:rPr lang="fr-BE" sz="2000" dirty="0" smtClean="0">
                <a:latin typeface="Times New Roman" pitchFamily="18" charset="0"/>
                <a:cs typeface="Times New Roman" pitchFamily="18" charset="0"/>
              </a:rPr>
              <a:t> Mutualiser les ressources des 9 établissements pour servir le projet CASAM. </a:t>
            </a:r>
            <a:endParaRPr lang="fr-FR" sz="2000" dirty="0" smtClean="0">
              <a:latin typeface="Times New Roman" pitchFamily="18" charset="0"/>
              <a:cs typeface="Times New Roman" pitchFamily="18" charset="0"/>
            </a:endParaRPr>
          </a:p>
          <a:p>
            <a:pPr marL="342900" indent="-342900"/>
            <a:endParaRPr lang="fr-FR" sz="2000" dirty="0" smtClean="0">
              <a:latin typeface="Times New Roman" pitchFamily="18" charset="0"/>
              <a:cs typeface="Times New Roman" pitchFamily="18" charset="0"/>
            </a:endParaRPr>
          </a:p>
        </p:txBody>
      </p:sp>
      <p:pic>
        <p:nvPicPr>
          <p:cNvPr id="4"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11</a:t>
            </a:fld>
            <a:endParaRPr lang="fr-FR"/>
          </a:p>
        </p:txBody>
      </p:sp>
      <p:sp>
        <p:nvSpPr>
          <p:cNvPr id="3" name="ZoneTexte 2"/>
          <p:cNvSpPr txBox="1"/>
          <p:nvPr/>
        </p:nvSpPr>
        <p:spPr>
          <a:xfrm>
            <a:off x="285720" y="214290"/>
            <a:ext cx="8429684" cy="6232475"/>
          </a:xfrm>
          <a:prstGeom prst="rect">
            <a:avLst/>
          </a:prstGeom>
          <a:noFill/>
        </p:spPr>
        <p:txBody>
          <a:bodyPr wrap="square" rtlCol="0">
            <a:spAutoFit/>
          </a:bodyPr>
          <a:lstStyle/>
          <a:p>
            <a:pPr marL="342900" marR="0" lvl="0" indent="-342900" defTabSz="914400" eaLnBrk="0" latinLnBrk="0" hangingPunct="0">
              <a:lnSpc>
                <a:spcPct val="150000"/>
              </a:lnSpc>
              <a:buClrTx/>
              <a:buSzTx/>
              <a:tabLst/>
              <a:defRPr/>
            </a:pPr>
            <a:r>
              <a:rPr lang="fr-BE" sz="1600" dirty="0" smtClean="0">
                <a:solidFill>
                  <a:srgbClr val="0070C0"/>
                </a:solidFill>
                <a:effectLst>
                  <a:outerShdw blurRad="38100" dist="38100" dir="2700000" algn="tl">
                    <a:srgbClr val="000000">
                      <a:alpha val="43137"/>
                    </a:srgbClr>
                  </a:outerShdw>
                </a:effectLst>
                <a:latin typeface="+mj-lt"/>
                <a:ea typeface="+mj-ea"/>
                <a:cs typeface="+mj-cs"/>
              </a:rPr>
              <a:t>De quelles façons la mission et vision de La CASAM est- elle lié aux attentes des ministères de l’enseignement par rapport à l’enseignement inclusif </a:t>
            </a:r>
          </a:p>
          <a:p>
            <a:pPr algn="just">
              <a:lnSpc>
                <a:spcPct val="150000"/>
              </a:lnSpc>
            </a:pPr>
            <a:r>
              <a:rPr lang="fr-FR" dirty="0" smtClean="0">
                <a:latin typeface="Times New Roman" pitchFamily="18" charset="0"/>
                <a:cs typeface="Times New Roman" pitchFamily="18" charset="0"/>
              </a:rPr>
              <a:t>Les missions de la  CASAM seront un appui certain et propre à l’Université en terme d’amélioration des prestations sociales estudiantines  en particulier aux étudiants en situation d’handicap, de précarité socio-économique ou souffrant d’éloignement géographique, le  Programme d’Urgence  2009/2012, avait pour objectifs de:</a:t>
            </a:r>
          </a:p>
          <a:p>
            <a:pPr algn="just">
              <a:lnSpc>
                <a:spcPct val="150000"/>
              </a:lnSpc>
              <a:buFont typeface="Arial" pitchFamily="34" charset="0"/>
              <a:buChar char="•"/>
            </a:pPr>
            <a:r>
              <a:rPr lang="fr-FR" dirty="0" smtClean="0">
                <a:latin typeface="Times New Roman" pitchFamily="18" charset="0"/>
                <a:cs typeface="Times New Roman" pitchFamily="18" charset="0"/>
              </a:rPr>
              <a:t>Offrir aux étudiants de bonnes conditions d’apprentissage et renforcer le dispositif d’appui social visant à faciliter l’accès des bacheliers à l’enseignement supérieur (cités et restaurants universitaires, bourses pour étudiants) ;</a:t>
            </a:r>
          </a:p>
          <a:p>
            <a:pPr algn="just">
              <a:lnSpc>
                <a:spcPct val="150000"/>
              </a:lnSpc>
            </a:pPr>
            <a:r>
              <a:rPr lang="fr-FR" dirty="0" smtClean="0">
                <a:latin typeface="Times New Roman" pitchFamily="18" charset="0"/>
                <a:cs typeface="Times New Roman" pitchFamily="18" charset="0"/>
              </a:rPr>
              <a:t>• Réduire les déperditions et le décrochage universitaire ;</a:t>
            </a:r>
          </a:p>
          <a:p>
            <a:pPr algn="just">
              <a:lnSpc>
                <a:spcPct val="150000"/>
              </a:lnSpc>
            </a:pPr>
            <a:r>
              <a:rPr lang="fr-FR" dirty="0" smtClean="0">
                <a:latin typeface="Times New Roman" pitchFamily="18" charset="0"/>
                <a:cs typeface="Times New Roman" pitchFamily="18" charset="0"/>
              </a:rPr>
              <a:t>• Promouvoir et valoriser la recherche scientifique et technique dans le domaine de l’enseignement inclusif, en orientant davantage vers les besoins de l’environnement socio-économique ;</a:t>
            </a:r>
          </a:p>
          <a:p>
            <a:pPr algn="just">
              <a:lnSpc>
                <a:spcPct val="150000"/>
              </a:lnSpc>
            </a:pPr>
            <a:r>
              <a:rPr lang="fr-FR" dirty="0" smtClean="0">
                <a:latin typeface="Times New Roman" pitchFamily="18" charset="0"/>
                <a:cs typeface="Times New Roman" pitchFamily="18" charset="0"/>
              </a:rPr>
              <a:t>• Promouvoir la qualité et l’émulation de l’excellence  dans le domaine de l’enseignement inclusif à l’université ;</a:t>
            </a:r>
          </a:p>
        </p:txBody>
      </p:sp>
      <p:pic>
        <p:nvPicPr>
          <p:cNvPr id="4"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12</a:t>
            </a:fld>
            <a:endParaRPr lang="fr-FR"/>
          </a:p>
        </p:txBody>
      </p:sp>
      <p:sp>
        <p:nvSpPr>
          <p:cNvPr id="35841" name="Rectangle 1"/>
          <p:cNvSpPr>
            <a:spLocks noChangeArrowheads="1"/>
          </p:cNvSpPr>
          <p:nvPr/>
        </p:nvSpPr>
        <p:spPr bwMode="auto">
          <a:xfrm>
            <a:off x="642910" y="928670"/>
            <a:ext cx="7715272" cy="4653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Char char="•"/>
              <a:tabLst/>
            </a:pPr>
            <a:r>
              <a:rPr kumimoji="0" lang="fr-BE" sz="2000" b="0"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Décrivez les tâches spécifiques pour lesquelles la CASAM est responsable.</a:t>
            </a:r>
            <a:endParaRPr kumimoji="0" lang="fr-FR" sz="2000" b="0" i="0" u="none" strike="noStrike" cap="none" normalizeH="0" baseline="0" dirty="0" smtClean="0">
              <a:ln>
                <a:noFill/>
              </a:ln>
              <a:solidFill>
                <a:schemeClr val="accent1">
                  <a:lumMod val="75000"/>
                </a:schemeClr>
              </a:solidFill>
              <a:effectLst/>
              <a:latin typeface="Times New Roman" pitchFamily="18" charset="0"/>
              <a:cs typeface="Times New Roman" pitchFamily="18" charset="0"/>
            </a:endParaRPr>
          </a:p>
          <a:p>
            <a:pPr marL="457200" marR="0" lvl="1" indent="0" algn="l" defTabSz="914400" rtl="0" eaLnBrk="0" fontAlgn="base" latinLnBrk="0" hangingPunct="0">
              <a:lnSpc>
                <a:spcPct val="150000"/>
              </a:lnSpc>
              <a:spcBef>
                <a:spcPct val="0"/>
              </a:spcBef>
              <a:spcAft>
                <a:spcPct val="0"/>
              </a:spcAft>
              <a:buClrTx/>
              <a:buSzTx/>
              <a:buFont typeface="Symbol" pitchFamily="18" charset="2"/>
              <a:buChar char=""/>
              <a:tabLst/>
            </a:pPr>
            <a:r>
              <a:rPr kumimoji="0" lang="fr-BE" sz="2000" b="0"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Y-a-t-il une description des différentes fonctions et des profils nécessaires ?   </a:t>
            </a:r>
            <a:endParaRPr kumimoji="0" lang="fr-FR" sz="2000" b="0" i="0" u="none" strike="noStrike" cap="none" normalizeH="0" baseline="0" dirty="0" smtClean="0">
              <a:ln>
                <a:noFill/>
              </a:ln>
              <a:solidFill>
                <a:schemeClr val="accent1">
                  <a:lumMod val="75000"/>
                </a:schemeClr>
              </a:solidFill>
              <a:effectLst/>
              <a:latin typeface="Times New Roman" pitchFamily="18" charset="0"/>
              <a:cs typeface="Times New Roman" pitchFamily="18" charset="0"/>
            </a:endParaRPr>
          </a:p>
          <a:p>
            <a:pPr marL="457200" marR="0" lvl="1" indent="0" algn="l" defTabSz="914400" rtl="0" eaLnBrk="0" fontAlgn="base" latinLnBrk="0" hangingPunct="0">
              <a:lnSpc>
                <a:spcPct val="150000"/>
              </a:lnSpc>
              <a:spcBef>
                <a:spcPct val="0"/>
              </a:spcBef>
              <a:spcAft>
                <a:spcPct val="0"/>
              </a:spcAft>
              <a:buClrTx/>
              <a:buSzTx/>
              <a:buFont typeface="Symbol" pitchFamily="18" charset="2"/>
              <a:buChar char=""/>
              <a:tabLst/>
            </a:pPr>
            <a:r>
              <a:rPr kumimoji="0" lang="fr-BE" sz="2000" b="0"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Les trois groupes cibles sont- ils représentés dans les stratégie, les objectifs et les actions de la CASAM ? </a:t>
            </a:r>
            <a:endParaRPr kumimoji="0" lang="fr-FR" sz="2000" b="0" i="0" u="none" strike="noStrike" cap="none" normalizeH="0" baseline="0" dirty="0" smtClean="0">
              <a:ln>
                <a:noFill/>
              </a:ln>
              <a:solidFill>
                <a:schemeClr val="accent1">
                  <a:lumMod val="75000"/>
                </a:schemeClr>
              </a:solidFill>
              <a:effectLst/>
              <a:latin typeface="Times New Roman" pitchFamily="18" charset="0"/>
              <a:cs typeface="Times New Roman" pitchFamily="18" charset="0"/>
            </a:endParaRPr>
          </a:p>
          <a:p>
            <a:pPr marL="457200" marR="0" lvl="1" indent="0" algn="l" defTabSz="914400" rtl="0" eaLnBrk="0" fontAlgn="base" latinLnBrk="0" hangingPunct="0">
              <a:lnSpc>
                <a:spcPct val="150000"/>
              </a:lnSpc>
              <a:spcBef>
                <a:spcPct val="0"/>
              </a:spcBef>
              <a:spcAft>
                <a:spcPct val="0"/>
              </a:spcAft>
              <a:buClrTx/>
              <a:buSzTx/>
              <a:buFont typeface="Symbol" pitchFamily="18" charset="2"/>
              <a:buChar char=""/>
              <a:tabLst/>
            </a:pPr>
            <a:r>
              <a:rPr kumimoji="0" lang="fr-BE" sz="2000" b="0"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La CASAM a-t-elle un budget à sa disposition afin de réaliser sa mission, sa stratégie et son plan d’action ? Comment espère-telle arriver à une pérennité financière ? </a:t>
            </a:r>
          </a:p>
          <a:p>
            <a:pPr marL="0" marR="0" lvl="0" indent="0" algn="l" defTabSz="914400" rtl="0" eaLnBrk="0" fontAlgn="base" latinLnBrk="0" hangingPunct="0">
              <a:lnSpc>
                <a:spcPct val="150000"/>
              </a:lnSpc>
              <a:spcBef>
                <a:spcPct val="0"/>
              </a:spcBef>
              <a:spcAft>
                <a:spcPct val="0"/>
              </a:spcAft>
              <a:buClrTx/>
              <a:buSzTx/>
              <a:buFontTx/>
              <a:buNone/>
              <a:tabLst/>
            </a:pPr>
            <a:r>
              <a:rPr kumimoji="0" lang="fr-BE" sz="2000" b="0"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 </a:t>
            </a:r>
            <a:endParaRPr kumimoji="0" lang="fr-BE"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13</a:t>
            </a:fld>
            <a:endParaRPr lang="fr-FR"/>
          </a:p>
        </p:txBody>
      </p:sp>
      <p:sp>
        <p:nvSpPr>
          <p:cNvPr id="3" name="ZoneTexte 2"/>
          <p:cNvSpPr txBox="1"/>
          <p:nvPr/>
        </p:nvSpPr>
        <p:spPr>
          <a:xfrm>
            <a:off x="285720" y="285729"/>
            <a:ext cx="8358246" cy="3416320"/>
          </a:xfrm>
          <a:prstGeom prst="rect">
            <a:avLst/>
          </a:prstGeom>
          <a:noFill/>
        </p:spPr>
        <p:txBody>
          <a:bodyPr wrap="square" rtlCol="0">
            <a:spAutoFit/>
          </a:bodyPr>
          <a:lstStyle/>
          <a:p>
            <a:pPr marL="342900" indent="-342900">
              <a:buFont typeface="Wingdings" pitchFamily="2" charset="2"/>
              <a:buChar char="Ø"/>
            </a:pPr>
            <a:endParaRPr lang="fr-FR" dirty="0" smtClean="0"/>
          </a:p>
          <a:p>
            <a:pPr marL="342900" indent="-342900" algn="ctr"/>
            <a:endPar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342900" indent="-342900" algn="ctr"/>
            <a:endParaRPr lang="fr-FR" dirty="0" smtClean="0"/>
          </a:p>
          <a:p>
            <a:pPr marL="342900" indent="-342900" algn="ctr"/>
            <a:endParaRPr lang="fr-FR" dirty="0" smtClean="0"/>
          </a:p>
          <a:p>
            <a:pPr marL="342900" indent="-342900" algn="ctr"/>
            <a:endParaRPr lang="fr-FR" dirty="0" smtClean="0"/>
          </a:p>
          <a:p>
            <a:pPr marL="342900" indent="-342900" algn="ctr"/>
            <a:endPar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342900" indent="-342900" algn="ctr"/>
            <a:endPar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342900" indent="-342900" algn="ctr"/>
            <a:endPar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endParaRPr lang="fr-FR" dirty="0" smtClean="0"/>
          </a:p>
          <a:p>
            <a:r>
              <a:rPr lang="fr-FR" dirty="0" smtClean="0"/>
              <a:t> </a:t>
            </a:r>
          </a:p>
          <a:p>
            <a:r>
              <a:rPr lang="fr-FR" dirty="0" smtClean="0"/>
              <a:t> </a:t>
            </a:r>
          </a:p>
          <a:p>
            <a:r>
              <a:rPr lang="fr-FR" dirty="0" smtClean="0"/>
              <a:t> </a:t>
            </a:r>
            <a:endParaRPr lang="fr-FR" dirty="0"/>
          </a:p>
        </p:txBody>
      </p:sp>
      <p:sp>
        <p:nvSpPr>
          <p:cNvPr id="5" name="Rectangle 4"/>
          <p:cNvSpPr/>
          <p:nvPr/>
        </p:nvSpPr>
        <p:spPr>
          <a:xfrm>
            <a:off x="285720" y="285728"/>
            <a:ext cx="8429684" cy="6063198"/>
          </a:xfrm>
          <a:prstGeom prst="rect">
            <a:avLst/>
          </a:prstGeom>
        </p:spPr>
        <p:txBody>
          <a:bodyPr wrap="square">
            <a:spAutoFit/>
          </a:bodyPr>
          <a:lstStyle/>
          <a:p>
            <a:pPr marL="342900" indent="-342900" eaLnBrk="0" hangingPunct="0">
              <a:lnSpc>
                <a:spcPct val="150000"/>
              </a:lnSpc>
              <a:defRPr/>
            </a:pPr>
            <a:r>
              <a:rPr lang="fr-FR" sz="1600" dirty="0" smtClean="0">
                <a:solidFill>
                  <a:srgbClr val="0070C0"/>
                </a:solidFill>
                <a:effectLst>
                  <a:outerShdw blurRad="38100" dist="38100" dir="2700000" algn="tl">
                    <a:srgbClr val="000000">
                      <a:alpha val="43137"/>
                    </a:srgbClr>
                  </a:outerShdw>
                </a:effectLst>
                <a:latin typeface="+mj-lt"/>
                <a:ea typeface="+mj-ea"/>
                <a:cs typeface="+mj-cs"/>
              </a:rPr>
              <a:t>Attributions du CASAM</a:t>
            </a:r>
          </a:p>
          <a:p>
            <a:pPr marL="342900" indent="-342900" algn="ctr"/>
            <a:endPar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342900" indent="-342900"/>
            <a:r>
              <a:rPr lang="fr-FR" sz="2000" b="1" dirty="0" smtClean="0">
                <a:latin typeface="Times New Roman" pitchFamily="18" charset="0"/>
                <a:cs typeface="Times New Roman" pitchFamily="18" charset="0"/>
              </a:rPr>
              <a:t>Accueil</a:t>
            </a:r>
            <a:r>
              <a:rPr lang="fr-FR" sz="2000" dirty="0" smtClean="0">
                <a:latin typeface="Times New Roman" pitchFamily="18" charset="0"/>
                <a:cs typeface="Times New Roman" pitchFamily="18" charset="0"/>
              </a:rPr>
              <a:t>: </a:t>
            </a:r>
          </a:p>
          <a:p>
            <a:pPr marL="342900" indent="-342900"/>
            <a:r>
              <a:rPr lang="fr-FR" sz="2000" dirty="0" smtClean="0">
                <a:latin typeface="Times New Roman" pitchFamily="18" charset="0"/>
                <a:cs typeface="Times New Roman" pitchFamily="18" charset="0"/>
              </a:rPr>
              <a:t>Ecoute et orientation pour prendre en compte les besoins spécifiques de chaque étudiant.</a:t>
            </a:r>
          </a:p>
          <a:p>
            <a:pPr marL="342900" indent="-342900"/>
            <a:r>
              <a:rPr lang="fr-FR" sz="2000" dirty="0" smtClean="0">
                <a:latin typeface="Times New Roman" pitchFamily="18" charset="0"/>
                <a:cs typeface="Times New Roman" pitchFamily="18" charset="0"/>
              </a:rPr>
              <a:t> </a:t>
            </a:r>
          </a:p>
          <a:p>
            <a:pPr marL="342900" indent="-342900"/>
            <a:r>
              <a:rPr lang="fr-FR" sz="2000" dirty="0" smtClean="0">
                <a:latin typeface="Times New Roman" pitchFamily="18" charset="0"/>
                <a:cs typeface="Times New Roman" pitchFamily="18" charset="0"/>
              </a:rPr>
              <a:t> </a:t>
            </a:r>
            <a:r>
              <a:rPr lang="fr-FR" sz="2000" b="1" dirty="0" smtClean="0">
                <a:latin typeface="Times New Roman" pitchFamily="18" charset="0"/>
                <a:cs typeface="Times New Roman" pitchFamily="18" charset="0"/>
              </a:rPr>
              <a:t>Information </a:t>
            </a:r>
            <a:r>
              <a:rPr lang="fr-FR" sz="2000" dirty="0" smtClean="0">
                <a:latin typeface="Times New Roman" pitchFamily="18" charset="0"/>
                <a:cs typeface="Times New Roman" pitchFamily="18" charset="0"/>
              </a:rPr>
              <a:t>:</a:t>
            </a:r>
          </a:p>
          <a:p>
            <a:r>
              <a:rPr lang="fr-FR" sz="2000" dirty="0" smtClean="0">
                <a:latin typeface="Times New Roman" pitchFamily="18" charset="0"/>
                <a:cs typeface="Times New Roman" pitchFamily="18" charset="0"/>
              </a:rPr>
              <a:t>Sur l’organisation de l’Université, les personnes ressources, l’organisation des études, des examens, se faire le relai des associations  et des initiatives susceptibles d’aider et d’intéresser   les étudiants dans leur vie quotidienne logement, bourses, transport, restauration, sages, emploi, ..)</a:t>
            </a:r>
          </a:p>
          <a:p>
            <a:pPr marL="342900" indent="-342900"/>
            <a:endParaRPr lang="fr-FR" sz="2000" b="1" dirty="0" smtClean="0">
              <a:latin typeface="Times New Roman" pitchFamily="18" charset="0"/>
              <a:cs typeface="Times New Roman" pitchFamily="18" charset="0"/>
            </a:endParaRPr>
          </a:p>
          <a:p>
            <a:pPr marL="342900" indent="-342900"/>
            <a:r>
              <a:rPr lang="fr-FR" sz="2000" b="1" dirty="0" smtClean="0">
                <a:latin typeface="Times New Roman" pitchFamily="18" charset="0"/>
                <a:cs typeface="Times New Roman" pitchFamily="18" charset="0"/>
              </a:rPr>
              <a:t>Accompagnement:</a:t>
            </a:r>
          </a:p>
          <a:p>
            <a:pPr marL="342900" indent="-342900"/>
            <a:r>
              <a:rPr lang="fr-FR" sz="2000" dirty="0" smtClean="0">
                <a:latin typeface="Times New Roman" pitchFamily="18" charset="0"/>
                <a:cs typeface="Times New Roman" pitchFamily="18" charset="0"/>
              </a:rPr>
              <a:t>Accompagner les étudiants face aux difficultés  pédagogiques, matérielle et psychologiques, auxquelles ils peuvent être confrontés:</a:t>
            </a:r>
          </a:p>
          <a:p>
            <a:pPr marL="342900" indent="-342900">
              <a:buFont typeface="Arial" pitchFamily="34" charset="0"/>
              <a:buChar char="•"/>
            </a:pPr>
            <a:r>
              <a:rPr lang="fr-FR" sz="2000" dirty="0" smtClean="0">
                <a:latin typeface="Times New Roman" pitchFamily="18" charset="0"/>
                <a:cs typeface="Times New Roman" pitchFamily="18" charset="0"/>
              </a:rPr>
              <a:t>Accompagnement dans les démarches administratives, servir d’interface  entre les étudiants et les équipes pédagogiques, et les divers services de l’université (sport, culture,..) .   </a:t>
            </a:r>
          </a:p>
          <a:p>
            <a:pPr marL="342900" indent="-342900">
              <a:buFont typeface="Arial" pitchFamily="34" charset="0"/>
              <a:buChar char="•"/>
            </a:pPr>
            <a:r>
              <a:rPr lang="fr-FR" sz="2000" dirty="0" smtClean="0">
                <a:latin typeface="Times New Roman" pitchFamily="18" charset="0"/>
                <a:cs typeface="Times New Roman" pitchFamily="18" charset="0"/>
              </a:rPr>
              <a:t>Aides humaines, techniques, à l’insertion professionnelle, aux examens.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14</a:t>
            </a:fld>
            <a:endParaRPr lang="fr-FR" dirty="0"/>
          </a:p>
        </p:txBody>
      </p:sp>
      <p:sp>
        <p:nvSpPr>
          <p:cNvPr id="5" name="Rectangle 4"/>
          <p:cNvSpPr/>
          <p:nvPr/>
        </p:nvSpPr>
        <p:spPr>
          <a:xfrm>
            <a:off x="357158" y="500042"/>
            <a:ext cx="8286808" cy="5539978"/>
          </a:xfrm>
          <a:prstGeom prst="rect">
            <a:avLst/>
          </a:prstGeom>
        </p:spPr>
        <p:txBody>
          <a:bodyPr wrap="square">
            <a:spAutoFit/>
          </a:bodyPr>
          <a:lstStyle/>
          <a:p>
            <a:pPr marL="342900" indent="-342900" eaLnBrk="0" hangingPunct="0">
              <a:lnSpc>
                <a:spcPct val="150000"/>
              </a:lnSpc>
              <a:defRPr/>
            </a:pPr>
            <a:r>
              <a:rPr lang="fr-FR" sz="1600" dirty="0" smtClean="0">
                <a:solidFill>
                  <a:srgbClr val="0070C0"/>
                </a:solidFill>
                <a:effectLst>
                  <a:outerShdw blurRad="38100" dist="38100" dir="2700000" algn="tl">
                    <a:srgbClr val="000000">
                      <a:alpha val="43137"/>
                    </a:srgbClr>
                  </a:outerShdw>
                </a:effectLst>
                <a:latin typeface="+mj-lt"/>
                <a:ea typeface="+mj-ea"/>
                <a:cs typeface="+mj-cs"/>
              </a:rPr>
              <a:t>Profils nécessaires</a:t>
            </a:r>
          </a:p>
          <a:p>
            <a:pPr marL="342900" indent="-342900"/>
            <a:endParaRPr lang="fr-FR" dirty="0" smtClean="0"/>
          </a:p>
          <a:p>
            <a:pPr marL="342900" indent="-342900"/>
            <a:r>
              <a:rPr lang="fr-FR" dirty="0" smtClean="0">
                <a:latin typeface="Times New Roman" pitchFamily="18" charset="0"/>
                <a:cs typeface="Times New Roman" pitchFamily="18" charset="0"/>
              </a:rPr>
              <a:t>La CASAM devrait comporter dans ses ressources des enseignants chercheurs, personnels administratifs, étudiants, anciens lauréats, bénévoles, imprégnés de la dimension humaine de la mission de la CASAM, afin de:</a:t>
            </a:r>
          </a:p>
          <a:p>
            <a:pPr marL="450850" indent="-177800">
              <a:buFont typeface="Arial" pitchFamily="34" charset="0"/>
              <a:buChar char="•"/>
            </a:pPr>
            <a:r>
              <a:rPr lang="fr-FR" dirty="0" smtClean="0">
                <a:latin typeface="Times New Roman" pitchFamily="18" charset="0"/>
                <a:cs typeface="Times New Roman" pitchFamily="18" charset="0"/>
              </a:rPr>
              <a:t>Assurer les rapports entre la cellule CASAM et son environnement (institutionnel, partenaires socioéconomiques,  services médicaux, divers); </a:t>
            </a:r>
          </a:p>
          <a:p>
            <a:pPr marL="450850" indent="-177800">
              <a:buFont typeface="Arial" pitchFamily="34" charset="0"/>
              <a:buChar char="•"/>
            </a:pPr>
            <a:r>
              <a:rPr lang="fr-FR" dirty="0" smtClean="0">
                <a:latin typeface="Times New Roman" pitchFamily="18" charset="0"/>
                <a:cs typeface="Times New Roman" pitchFamily="18" charset="0"/>
              </a:rPr>
              <a:t>Concevoir des projets en réponse aux besoins exprimés par les étudiants;</a:t>
            </a:r>
          </a:p>
          <a:p>
            <a:pPr marL="450850" indent="-177800">
              <a:buFont typeface="Arial" pitchFamily="34" charset="0"/>
              <a:buChar char="•"/>
            </a:pPr>
            <a:r>
              <a:rPr lang="fr-FR" dirty="0" smtClean="0">
                <a:latin typeface="Times New Roman" pitchFamily="18" charset="0"/>
                <a:cs typeface="Times New Roman" pitchFamily="18" charset="0"/>
              </a:rPr>
              <a:t>Conseiller, écouter, orienter, favoriser la confiance, la liberté d'expression, la valorisation des personnes, l'esprit de collaboration et le plaisir de la créativité ; </a:t>
            </a:r>
          </a:p>
          <a:p>
            <a:pPr marL="450850" indent="-177800">
              <a:buFont typeface="Arial" pitchFamily="34" charset="0"/>
              <a:buChar char="•"/>
            </a:pPr>
            <a:r>
              <a:rPr lang="fr-FR" dirty="0" smtClean="0">
                <a:latin typeface="Times New Roman" pitchFamily="18" charset="0"/>
                <a:cs typeface="Times New Roman" pitchFamily="18" charset="0"/>
              </a:rPr>
              <a:t>Faire appel à des spécialistes pour appui technique ou animation d'activités spécifiques; </a:t>
            </a:r>
          </a:p>
          <a:p>
            <a:pPr marL="450850" indent="-177800">
              <a:buFont typeface="Arial" pitchFamily="34" charset="0"/>
              <a:buChar char="•"/>
            </a:pPr>
            <a:r>
              <a:rPr lang="fr-FR" dirty="0" smtClean="0">
                <a:latin typeface="Times New Roman" pitchFamily="18" charset="0"/>
                <a:cs typeface="Times New Roman" pitchFamily="18" charset="0"/>
              </a:rPr>
              <a:t> Programmer des actions et des activités liées aux objectifs de la CASAM ; coordonner des groupes de bénévoles ; </a:t>
            </a:r>
          </a:p>
          <a:p>
            <a:pPr marL="450850" indent="-177800">
              <a:buFont typeface="Arial" pitchFamily="34" charset="0"/>
              <a:buChar char="•"/>
            </a:pPr>
            <a:r>
              <a:rPr lang="fr-FR" dirty="0" smtClean="0">
                <a:latin typeface="Times New Roman" pitchFamily="18" charset="0"/>
                <a:cs typeface="Times New Roman" pitchFamily="18" charset="0"/>
              </a:rPr>
              <a:t>Assurer le fonctionnement matériel de CASAM (dons de matériels, aides financières,..), faire usage des médias et autres moyens;</a:t>
            </a:r>
          </a:p>
          <a:p>
            <a:pPr marL="450850" indent="-177800">
              <a:buFont typeface="Arial" pitchFamily="34" charset="0"/>
              <a:buChar char="•"/>
            </a:pPr>
            <a:r>
              <a:rPr lang="fr-FR" dirty="0" smtClean="0">
                <a:latin typeface="Times New Roman" pitchFamily="18" charset="0"/>
                <a:cs typeface="Times New Roman" pitchFamily="18" charset="0"/>
              </a:rPr>
              <a:t>Communiquer à l’ensemble de la communauté universitaire  les activités de la CASAM.</a:t>
            </a:r>
          </a:p>
          <a:p>
            <a:pPr marL="342900" indent="-342900" algn="ctr"/>
            <a:endParaRPr lang="fr-FR" dirty="0" smtClean="0"/>
          </a:p>
        </p:txBody>
      </p:sp>
      <p:pic>
        <p:nvPicPr>
          <p:cNvPr id="4"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u numéro de diapositive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0FCF438-79BC-4A56-AF34-9DB5AA7D9E65}" type="slidenum">
              <a:rPr lang="fr-FR" smtClean="0"/>
              <a:pPr/>
              <a:t>15</a:t>
            </a:fld>
            <a:endParaRPr lang="fr-FR" smtClean="0"/>
          </a:p>
        </p:txBody>
      </p:sp>
      <p:cxnSp>
        <p:nvCxnSpPr>
          <p:cNvPr id="7" name="Connecteur droit 6"/>
          <p:cNvCxnSpPr/>
          <p:nvPr/>
        </p:nvCxnSpPr>
        <p:spPr>
          <a:xfrm>
            <a:off x="0" y="785813"/>
            <a:ext cx="9144000" cy="1587"/>
          </a:xfrm>
          <a:prstGeom prst="line">
            <a:avLst/>
          </a:prstGeom>
        </p:spPr>
        <p:style>
          <a:lnRef idx="3">
            <a:schemeClr val="accent1"/>
          </a:lnRef>
          <a:fillRef idx="0">
            <a:schemeClr val="accent1"/>
          </a:fillRef>
          <a:effectRef idx="2">
            <a:schemeClr val="accent1"/>
          </a:effectRef>
          <a:fontRef idx="minor">
            <a:schemeClr val="tx1"/>
          </a:fontRef>
        </p:style>
      </p:cxnSp>
      <p:sp>
        <p:nvSpPr>
          <p:cNvPr id="11" name="ZoneTexte 10"/>
          <p:cNvSpPr txBox="1"/>
          <p:nvPr/>
        </p:nvSpPr>
        <p:spPr>
          <a:xfrm>
            <a:off x="285720" y="928670"/>
            <a:ext cx="8215370" cy="4524315"/>
          </a:xfrm>
          <a:prstGeom prst="rect">
            <a:avLst/>
          </a:prstGeom>
          <a:noFill/>
        </p:spPr>
        <p:txBody>
          <a:bodyPr wrap="square" rtlCol="0">
            <a:spAutoFit/>
          </a:bodyPr>
          <a:lstStyle/>
          <a:p>
            <a:pPr marL="800100" lvl="1" indent="-342900"/>
            <a:endParaRPr lang="fr-FR" dirty="0" smtClean="0">
              <a:solidFill>
                <a:srgbClr val="FF0000"/>
              </a:solidFill>
            </a:endParaRPr>
          </a:p>
          <a:p>
            <a:pPr marL="342900" indent="-342900" eaLnBrk="0" hangingPunct="0">
              <a:lnSpc>
                <a:spcPct val="150000"/>
              </a:lnSpc>
              <a:defRPr/>
            </a:pPr>
            <a:r>
              <a:rPr lang="fr-FR" sz="1600" dirty="0" smtClean="0">
                <a:solidFill>
                  <a:srgbClr val="0070C0"/>
                </a:solidFill>
                <a:effectLst>
                  <a:outerShdw blurRad="38100" dist="38100" dir="2700000" algn="tl">
                    <a:srgbClr val="000000">
                      <a:alpha val="43137"/>
                    </a:srgbClr>
                  </a:outerShdw>
                </a:effectLst>
                <a:latin typeface="+mj-lt"/>
                <a:ea typeface="+mj-ea"/>
                <a:cs typeface="+mj-cs"/>
              </a:rPr>
              <a:t>Les 3 groupes cibles  définis dans le plan d’action de la CASAM, sont:</a:t>
            </a:r>
          </a:p>
          <a:p>
            <a:pPr marL="342900" indent="-342900">
              <a:buFont typeface="+mj-lt"/>
              <a:buAutoNum type="arabicPeriod"/>
            </a:pPr>
            <a:endParaRPr lang="fr-FR" dirty="0" smtClean="0">
              <a:latin typeface="Times New Roman" pitchFamily="18" charset="0"/>
              <a:cs typeface="Times New Roman" pitchFamily="18" charset="0"/>
            </a:endParaRPr>
          </a:p>
          <a:p>
            <a:pPr marL="342900" indent="-342900"/>
            <a:r>
              <a:rPr lang="fr-FR" dirty="0" smtClean="0">
                <a:latin typeface="Times New Roman" pitchFamily="18" charset="0"/>
                <a:cs typeface="Times New Roman" pitchFamily="18" charset="0"/>
              </a:rPr>
              <a:t>	Les étudiants en situation d’handicap, les étudiants en situation de précarité socio-économique et les étudiants en situation d’éloignement géographiques.</a:t>
            </a:r>
          </a:p>
          <a:p>
            <a:pPr marL="342900" indent="-342900"/>
            <a:endParaRPr lang="fr-FR" dirty="0" smtClean="0">
              <a:latin typeface="Times New Roman" pitchFamily="18" charset="0"/>
              <a:cs typeface="Times New Roman" pitchFamily="18" charset="0"/>
            </a:endParaRPr>
          </a:p>
          <a:p>
            <a:pPr marL="342900" indent="-342900" eaLnBrk="0" hangingPunct="0">
              <a:lnSpc>
                <a:spcPct val="150000"/>
              </a:lnSpc>
              <a:defRPr/>
            </a:pPr>
            <a:r>
              <a:rPr lang="fr-FR" sz="1600" dirty="0" smtClean="0">
                <a:solidFill>
                  <a:srgbClr val="0070C0"/>
                </a:solidFill>
                <a:effectLst>
                  <a:outerShdw blurRad="38100" dist="38100" dir="2700000" algn="tl">
                    <a:srgbClr val="000000">
                      <a:alpha val="43137"/>
                    </a:srgbClr>
                  </a:outerShdw>
                </a:effectLst>
                <a:latin typeface="+mj-lt"/>
                <a:ea typeface="+mj-ea"/>
                <a:cs typeface="+mj-cs"/>
              </a:rPr>
              <a:t>Budget et financements: </a:t>
            </a:r>
          </a:p>
          <a:p>
            <a:pPr marL="342900" indent="-342900"/>
            <a:r>
              <a:rPr lang="fr-FR" dirty="0" smtClean="0">
                <a:latin typeface="Times New Roman" pitchFamily="18" charset="0"/>
                <a:cs typeface="Times New Roman" pitchFamily="18" charset="0"/>
              </a:rPr>
              <a:t>	</a:t>
            </a:r>
          </a:p>
          <a:p>
            <a:pPr marL="342900" indent="-342900"/>
            <a:r>
              <a:rPr lang="fr-FR" dirty="0" smtClean="0">
                <a:latin typeface="Times New Roman" pitchFamily="18" charset="0"/>
                <a:cs typeface="Times New Roman" pitchFamily="18" charset="0"/>
              </a:rPr>
              <a:t>	le budget  CASAM, proviendra d’un financement propre de l’Université, d’une sollicitation de l’Office Nationale des œuvres Universitaires Sociales Culturelles(ONOUSC) .</a:t>
            </a:r>
          </a:p>
          <a:p>
            <a:pPr marL="342900" indent="-342900"/>
            <a:r>
              <a:rPr lang="fr-FR" dirty="0" smtClean="0">
                <a:latin typeface="Times New Roman" pitchFamily="18" charset="0"/>
                <a:cs typeface="Times New Roman" pitchFamily="18" charset="0"/>
              </a:rPr>
              <a:t>	la CASAM UH2MC fera aussi appel à des bailleurs de fonds (ONG, associations, ..).</a:t>
            </a:r>
          </a:p>
          <a:p>
            <a:pPr marL="342900" indent="-342900"/>
            <a:endParaRPr lang="fr-FR" dirty="0" smtClean="0"/>
          </a:p>
          <a:p>
            <a:pPr marL="342900" indent="-342900">
              <a:buFont typeface="+mj-lt"/>
              <a:buAutoNum type="arabicPeriod"/>
            </a:pPr>
            <a:endParaRPr lang="fr-FR" dirty="0"/>
          </a:p>
        </p:txBody>
      </p:sp>
      <p:pic>
        <p:nvPicPr>
          <p:cNvPr id="5"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16</a:t>
            </a:fld>
            <a:endParaRPr lang="fr-FR"/>
          </a:p>
        </p:txBody>
      </p:sp>
      <p:sp>
        <p:nvSpPr>
          <p:cNvPr id="40961" name="Rectangle 1"/>
          <p:cNvSpPr>
            <a:spLocks noChangeArrowheads="1"/>
          </p:cNvSpPr>
          <p:nvPr/>
        </p:nvSpPr>
        <p:spPr bwMode="auto">
          <a:xfrm>
            <a:off x="428596" y="786356"/>
            <a:ext cx="821537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1"/>
            <a:endParaRPr lang="fr-FR" sz="2000" dirty="0" smtClean="0">
              <a:latin typeface="Times New Roman" pitchFamily="18" charset="0"/>
              <a:ea typeface="Times New Roman" pitchFamily="18" charset="0"/>
              <a:cs typeface="Times New Roman" pitchFamily="18" charset="0"/>
            </a:endParaRPr>
          </a:p>
          <a:p>
            <a:pPr marL="177800" lvl="2" eaLnBrk="0" hangingPunct="0">
              <a:buFont typeface="Symbol" pitchFamily="18" charset="2"/>
              <a:buChar char=""/>
            </a:pPr>
            <a:r>
              <a:rPr lang="fr-FR" sz="2000" dirty="0" smtClean="0">
                <a:latin typeface="Times New Roman" pitchFamily="18" charset="0"/>
                <a:ea typeface="Times New Roman" pitchFamily="18" charset="0"/>
                <a:cs typeface="Times New Roman" pitchFamily="18" charset="0"/>
              </a:rPr>
              <a:t>A L’UH2MC,  CASAM  sera une cellule faisant partie d’un service transversal  le Service Commun des Affaires Socio-culturelles, de l’Université avec des antennes dans tous les établissements;  </a:t>
            </a:r>
          </a:p>
          <a:p>
            <a:pPr marL="177800" lvl="2" eaLnBrk="0" hangingPunct="0"/>
            <a:endParaRPr lang="fr-FR" sz="2000" dirty="0" smtClean="0">
              <a:latin typeface="Times New Roman" pitchFamily="18" charset="0"/>
              <a:ea typeface="Times New Roman" pitchFamily="18" charset="0"/>
              <a:cs typeface="Times New Roman" pitchFamily="18" charset="0"/>
            </a:endParaRPr>
          </a:p>
          <a:p>
            <a:pPr marL="177800" lvl="2" eaLnBrk="0" hangingPunct="0">
              <a:buFont typeface="Symbol" pitchFamily="18" charset="2"/>
              <a:buChar char=""/>
            </a:pPr>
            <a:r>
              <a:rPr lang="fr-BE" sz="2000" dirty="0" smtClean="0">
                <a:latin typeface="Times New Roman" pitchFamily="18" charset="0"/>
                <a:ea typeface="Times New Roman" pitchFamily="18" charset="0"/>
                <a:cs typeface="Times New Roman" pitchFamily="18" charset="0"/>
              </a:rPr>
              <a:t>la relation  de CASAM  avec les  services d’orientation existants dans tous les établissements sera confirmée, dans un souci de mutualisation  des ressources et services;</a:t>
            </a:r>
          </a:p>
          <a:p>
            <a:pPr marL="177800" lvl="2" eaLnBrk="0" hangingPunct="0">
              <a:buFont typeface="Symbol" pitchFamily="18" charset="2"/>
              <a:buChar char=""/>
            </a:pPr>
            <a:endParaRPr lang="fr-BE" sz="2000" dirty="0" smtClean="0">
              <a:latin typeface="Times New Roman" pitchFamily="18" charset="0"/>
              <a:ea typeface="Times New Roman" pitchFamily="18" charset="0"/>
              <a:cs typeface="Times New Roman" pitchFamily="18" charset="0"/>
            </a:endParaRPr>
          </a:p>
          <a:p>
            <a:pPr marL="177800" lvl="2" eaLnBrk="0" hangingPunct="0">
              <a:buFont typeface="Symbol" pitchFamily="18" charset="2"/>
              <a:buChar char=""/>
            </a:pPr>
            <a:r>
              <a:rPr lang="fr-BE" sz="2000" dirty="0" smtClean="0">
                <a:latin typeface="Times New Roman" pitchFamily="18" charset="0"/>
                <a:ea typeface="Times New Roman" pitchFamily="18" charset="0"/>
                <a:cs typeface="Times New Roman" pitchFamily="18" charset="0"/>
              </a:rPr>
              <a:t>La CASAM aura des Interaction avec tous les autres services de l’institution, puisqu’elle se propose d’être une cellule d’écoute, d’orientation  et d’accompagnement le long de la vie universitaire.</a:t>
            </a:r>
          </a:p>
        </p:txBody>
      </p:sp>
      <p:pic>
        <p:nvPicPr>
          <p:cNvPr id="4"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numéro de diapositive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01B8379-C140-4964-B93F-4C29DDC46027}" type="slidenum">
              <a:rPr lang="fr-FR" smtClean="0"/>
              <a:pPr/>
              <a:t>17</a:t>
            </a:fld>
            <a:endParaRPr lang="fr-FR" smtClean="0"/>
          </a:p>
        </p:txBody>
      </p:sp>
      <p:sp>
        <p:nvSpPr>
          <p:cNvPr id="5" name="Rectangle 4"/>
          <p:cNvSpPr/>
          <p:nvPr/>
        </p:nvSpPr>
        <p:spPr>
          <a:xfrm>
            <a:off x="285720" y="71438"/>
            <a:ext cx="8286807" cy="492443"/>
          </a:xfrm>
          <a:prstGeom prst="rect">
            <a:avLst/>
          </a:prstGeom>
        </p:spPr>
        <p:txBody>
          <a:bodyPr wrap="square">
            <a:spAutoFit/>
          </a:bodyPr>
          <a:lstStyle/>
          <a:p>
            <a:pPr>
              <a:defRPr/>
            </a:pPr>
            <a:r>
              <a:rPr lang="fr-CA" sz="2600" dirty="0" smtClean="0">
                <a:solidFill>
                  <a:srgbClr val="0070C0"/>
                </a:solidFill>
                <a:effectLst>
                  <a:outerShdw blurRad="38100" dist="38100" dir="2700000" algn="tl">
                    <a:srgbClr val="000000">
                      <a:alpha val="43137"/>
                    </a:srgbClr>
                  </a:outerShdw>
                </a:effectLst>
                <a:latin typeface="+mj-lt"/>
                <a:ea typeface="+mj-ea"/>
                <a:cs typeface="+mj-cs"/>
              </a:rPr>
              <a:t>Le modèle de la CASAM à L’UH2MC </a:t>
            </a:r>
            <a:endParaRPr lang="fr-CA" sz="2600" dirty="0">
              <a:solidFill>
                <a:srgbClr val="0070C0"/>
              </a:solidFill>
              <a:effectLst>
                <a:outerShdw blurRad="38100" dist="38100" dir="2700000" algn="tl">
                  <a:srgbClr val="000000">
                    <a:alpha val="43137"/>
                  </a:srgbClr>
                </a:outerShdw>
              </a:effectLst>
              <a:latin typeface="+mj-lt"/>
              <a:ea typeface="+mj-ea"/>
              <a:cs typeface="+mj-cs"/>
              <a:hlinkClick r:id="rId2"/>
            </a:endParaRPr>
          </a:p>
        </p:txBody>
      </p:sp>
      <p:cxnSp>
        <p:nvCxnSpPr>
          <p:cNvPr id="7" name="Connecteur droit 6"/>
          <p:cNvCxnSpPr/>
          <p:nvPr/>
        </p:nvCxnSpPr>
        <p:spPr>
          <a:xfrm>
            <a:off x="0" y="642918"/>
            <a:ext cx="9144000" cy="1587"/>
          </a:xfrm>
          <a:prstGeom prst="line">
            <a:avLst/>
          </a:prstGeom>
        </p:spPr>
        <p:style>
          <a:lnRef idx="3">
            <a:schemeClr val="accent1"/>
          </a:lnRef>
          <a:fillRef idx="0">
            <a:schemeClr val="accent1"/>
          </a:fillRef>
          <a:effectRef idx="2">
            <a:schemeClr val="accent1"/>
          </a:effectRef>
          <a:fontRef idx="minor">
            <a:schemeClr val="tx1"/>
          </a:fontRef>
        </p:style>
      </p:cxnSp>
      <p:sp>
        <p:nvSpPr>
          <p:cNvPr id="8" name="ZoneTexte 7"/>
          <p:cNvSpPr txBox="1"/>
          <p:nvPr/>
        </p:nvSpPr>
        <p:spPr>
          <a:xfrm>
            <a:off x="500034" y="857232"/>
            <a:ext cx="4929222" cy="5016758"/>
          </a:xfrm>
          <a:prstGeom prst="rect">
            <a:avLst/>
          </a:prstGeom>
          <a:noFill/>
        </p:spPr>
        <p:txBody>
          <a:bodyPr wrap="square" rtlCol="0">
            <a:spAutoFit/>
          </a:bodyPr>
          <a:lstStyle/>
          <a:p>
            <a:pPr algn="just"/>
            <a:r>
              <a:rPr lang="fr-FR" sz="2000" dirty="0" smtClean="0">
                <a:latin typeface="Times New Roman" pitchFamily="18" charset="0"/>
                <a:cs typeface="Times New Roman" pitchFamily="18" charset="0"/>
              </a:rPr>
              <a:t>Le CASAM UH2MC aura un modèle combiné entre le spider et le bridge.</a:t>
            </a:r>
          </a:p>
          <a:p>
            <a:pPr algn="just"/>
            <a:endParaRPr lang="fr-FR" sz="2000" dirty="0" smtClean="0">
              <a:latin typeface="Times New Roman" pitchFamily="18" charset="0"/>
              <a:cs typeface="Times New Roman" pitchFamily="18" charset="0"/>
            </a:endParaRPr>
          </a:p>
          <a:p>
            <a:pPr algn="just"/>
            <a:r>
              <a:rPr lang="fr-FR" sz="2000" b="1" dirty="0" smtClean="0">
                <a:latin typeface="Times New Roman" pitchFamily="18" charset="0"/>
                <a:cs typeface="Times New Roman" pitchFamily="18" charset="0"/>
              </a:rPr>
              <a:t>Le spider</a:t>
            </a:r>
            <a:r>
              <a:rPr lang="fr-FR" sz="2000" dirty="0" smtClean="0">
                <a:latin typeface="Times New Roman" pitchFamily="18" charset="0"/>
                <a:cs typeface="Times New Roman" pitchFamily="18" charset="0"/>
              </a:rPr>
              <a:t>, car créer des liens avec des partenaires multiples, tels que des ministères, et d’autres universités, est une opportunité pour pouvoir développer une stratégie à long terme et garantir la viabilité de la structure .</a:t>
            </a:r>
          </a:p>
          <a:p>
            <a:pPr algn="just"/>
            <a:endParaRPr lang="fr-FR" sz="2000" dirty="0" smtClean="0">
              <a:latin typeface="Times New Roman" pitchFamily="18" charset="0"/>
              <a:cs typeface="Times New Roman" pitchFamily="18" charset="0"/>
            </a:endParaRPr>
          </a:p>
          <a:p>
            <a:pPr algn="just"/>
            <a:endParaRPr lang="fr-FR" sz="2000" dirty="0" smtClean="0">
              <a:latin typeface="Times New Roman" pitchFamily="18" charset="0"/>
              <a:cs typeface="Times New Roman" pitchFamily="18" charset="0"/>
            </a:endParaRPr>
          </a:p>
          <a:p>
            <a:pPr algn="just"/>
            <a:r>
              <a:rPr lang="fr-FR" sz="2000" b="1" dirty="0" smtClean="0">
                <a:latin typeface="Times New Roman" pitchFamily="18" charset="0"/>
                <a:cs typeface="Times New Roman" pitchFamily="18" charset="0"/>
              </a:rPr>
              <a:t>Le bridge</a:t>
            </a:r>
            <a:r>
              <a:rPr lang="fr-FR" sz="2000" dirty="0" smtClean="0">
                <a:latin typeface="Times New Roman" pitchFamily="18" charset="0"/>
                <a:cs typeface="Times New Roman" pitchFamily="18" charset="0"/>
              </a:rPr>
              <a:t>, car l’une des actions majeures de la CASAM, devrait être de permettre aux étudiants cibles une flexibilité lors du parcours de formation, qui n’est pas encore évidente selon la conjoncture actuelle de l’enseignement supérieur au Maroc</a:t>
            </a:r>
            <a:endParaRPr lang="fr-FR" sz="2000" dirty="0">
              <a:latin typeface="Times New Roman" pitchFamily="18" charset="0"/>
              <a:cs typeface="Times New Roman" pitchFamily="18" charset="0"/>
            </a:endParaRPr>
          </a:p>
        </p:txBody>
      </p:sp>
      <p:pic>
        <p:nvPicPr>
          <p:cNvPr id="4098" name="Picture 2" descr="http://t1.gstatic.com/images?q=tbn:ANd9GcTLK2Cb5eyMsxvJ2dcsWwgMED3FbDc3FVim8CulwwOMFEG_DJB6bQ"/>
          <p:cNvPicPr>
            <a:picLocks noChangeAspect="1" noChangeArrowheads="1"/>
          </p:cNvPicPr>
          <p:nvPr/>
        </p:nvPicPr>
        <p:blipFill>
          <a:blip r:embed="rId3"/>
          <a:srcRect/>
          <a:stretch>
            <a:fillRect/>
          </a:stretch>
        </p:blipFill>
        <p:spPr bwMode="auto">
          <a:xfrm>
            <a:off x="5929322" y="3786190"/>
            <a:ext cx="2919418" cy="1785926"/>
          </a:xfrm>
          <a:prstGeom prst="rect">
            <a:avLst/>
          </a:prstGeom>
          <a:noFill/>
        </p:spPr>
      </p:pic>
      <p:pic>
        <p:nvPicPr>
          <p:cNvPr id="4100" name="Picture 4" descr="http://openclipart.org/image/800px/svg_to_png/85327/Halloween_Spider_Web_Icon.png"/>
          <p:cNvPicPr>
            <a:picLocks noChangeAspect="1" noChangeArrowheads="1"/>
          </p:cNvPicPr>
          <p:nvPr/>
        </p:nvPicPr>
        <p:blipFill>
          <a:blip r:embed="rId4" cstate="print"/>
          <a:srcRect/>
          <a:stretch>
            <a:fillRect/>
          </a:stretch>
        </p:blipFill>
        <p:spPr bwMode="auto">
          <a:xfrm>
            <a:off x="6429388" y="1142984"/>
            <a:ext cx="1714512" cy="1714512"/>
          </a:xfrm>
          <a:prstGeom prst="rect">
            <a:avLst/>
          </a:prstGeom>
          <a:noFill/>
        </p:spPr>
      </p:pic>
      <p:pic>
        <p:nvPicPr>
          <p:cNvPr id="10" name="Picture 1" descr="C:\Documents and Settings\HP\Bureau\CASAM (2) logo.JPG"/>
          <p:cNvPicPr>
            <a:picLocks noChangeAspect="1" noChangeArrowheads="1"/>
          </p:cNvPicPr>
          <p:nvPr/>
        </p:nvPicPr>
        <p:blipFill>
          <a:blip r:embed="rId5" cstate="print"/>
          <a:srcRect/>
          <a:stretch>
            <a:fillRect/>
          </a:stretch>
        </p:blipFill>
        <p:spPr bwMode="auto">
          <a:xfrm>
            <a:off x="5786446" y="6072206"/>
            <a:ext cx="2691149" cy="621210"/>
          </a:xfrm>
          <a:prstGeom prst="rect">
            <a:avLst/>
          </a:prstGeom>
          <a:noFill/>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numéro de diapositive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01B8379-C140-4964-B93F-4C29DDC46027}" type="slidenum">
              <a:rPr lang="fr-FR" smtClean="0"/>
              <a:pPr/>
              <a:t>18</a:t>
            </a:fld>
            <a:endParaRPr lang="fr-FR" smtClean="0"/>
          </a:p>
        </p:txBody>
      </p:sp>
      <p:sp>
        <p:nvSpPr>
          <p:cNvPr id="5" name="Rectangle 4"/>
          <p:cNvSpPr/>
          <p:nvPr/>
        </p:nvSpPr>
        <p:spPr>
          <a:xfrm>
            <a:off x="285720" y="214290"/>
            <a:ext cx="8286807" cy="369332"/>
          </a:xfrm>
          <a:prstGeom prst="rect">
            <a:avLst/>
          </a:prstGeom>
        </p:spPr>
        <p:txBody>
          <a:bodyPr wrap="square">
            <a:spAutoFit/>
          </a:bodyPr>
          <a:lstStyle/>
          <a:p>
            <a:pPr>
              <a:defRPr/>
            </a:pPr>
            <a:r>
              <a:rPr lang="fr-CA" dirty="0" smtClean="0">
                <a:solidFill>
                  <a:srgbClr val="0070C0"/>
                </a:solidFill>
                <a:effectLst>
                  <a:outerShdw blurRad="38100" dist="38100" dir="2700000" algn="tl">
                    <a:srgbClr val="000000">
                      <a:alpha val="43137"/>
                    </a:srgbClr>
                  </a:outerShdw>
                </a:effectLst>
                <a:latin typeface="+mj-lt"/>
                <a:ea typeface="+mj-ea"/>
                <a:cs typeface="+mj-cs"/>
              </a:rPr>
              <a:t>L’université et les étudiants en situation de précarité socio-économique </a:t>
            </a:r>
            <a:endParaRPr lang="fr-CA" dirty="0">
              <a:solidFill>
                <a:srgbClr val="0070C0"/>
              </a:solidFill>
              <a:effectLst>
                <a:outerShdw blurRad="38100" dist="38100" dir="2700000" algn="tl">
                  <a:srgbClr val="000000">
                    <a:alpha val="43137"/>
                  </a:srgbClr>
                </a:outerShdw>
              </a:effectLst>
              <a:latin typeface="+mj-lt"/>
              <a:ea typeface="+mj-ea"/>
              <a:cs typeface="+mj-cs"/>
              <a:hlinkClick r:id="rId2"/>
            </a:endParaRPr>
          </a:p>
        </p:txBody>
      </p:sp>
      <p:cxnSp>
        <p:nvCxnSpPr>
          <p:cNvPr id="7" name="Connecteur droit 6"/>
          <p:cNvCxnSpPr/>
          <p:nvPr/>
        </p:nvCxnSpPr>
        <p:spPr>
          <a:xfrm>
            <a:off x="0" y="642918"/>
            <a:ext cx="9144000" cy="1587"/>
          </a:xfrm>
          <a:prstGeom prst="line">
            <a:avLst/>
          </a:prstGeom>
        </p:spPr>
        <p:style>
          <a:lnRef idx="3">
            <a:schemeClr val="accent1"/>
          </a:lnRef>
          <a:fillRef idx="0">
            <a:schemeClr val="accent1"/>
          </a:fillRef>
          <a:effectRef idx="2">
            <a:schemeClr val="accent1"/>
          </a:effectRef>
          <a:fontRef idx="minor">
            <a:schemeClr val="tx1"/>
          </a:fontRef>
        </p:style>
      </p:cxnSp>
      <p:sp>
        <p:nvSpPr>
          <p:cNvPr id="6" name="ZoneTexte 5"/>
          <p:cNvSpPr txBox="1"/>
          <p:nvPr/>
        </p:nvSpPr>
        <p:spPr>
          <a:xfrm>
            <a:off x="5000628" y="6286520"/>
            <a:ext cx="3143272" cy="369332"/>
          </a:xfrm>
          <a:prstGeom prst="rect">
            <a:avLst/>
          </a:prstGeom>
          <a:noFill/>
        </p:spPr>
        <p:txBody>
          <a:bodyPr wrap="square" rtlCol="0">
            <a:spAutoFit/>
          </a:bodyPr>
          <a:lstStyle/>
          <a:p>
            <a:r>
              <a:rPr lang="fr-FR" dirty="0" smtClean="0">
                <a:hlinkClick r:id="rId3"/>
              </a:rPr>
              <a:t>http://entissab.univh2m.ma</a:t>
            </a:r>
            <a:endParaRPr lang="fr-FR" dirty="0"/>
          </a:p>
        </p:txBody>
      </p:sp>
      <p:sp>
        <p:nvSpPr>
          <p:cNvPr id="8" name="Rectangle 7"/>
          <p:cNvSpPr/>
          <p:nvPr/>
        </p:nvSpPr>
        <p:spPr>
          <a:xfrm>
            <a:off x="214282" y="785794"/>
            <a:ext cx="8715436" cy="5632311"/>
          </a:xfrm>
          <a:prstGeom prst="rect">
            <a:avLst/>
          </a:prstGeom>
        </p:spPr>
        <p:txBody>
          <a:bodyPr wrap="square">
            <a:spAutoFit/>
          </a:bodyPr>
          <a:lstStyle/>
          <a:p>
            <a:r>
              <a:rPr lang="fr-FR" dirty="0" smtClean="0">
                <a:latin typeface="Times New Roman" pitchFamily="18" charset="0"/>
                <a:cs typeface="Times New Roman" pitchFamily="18" charset="0"/>
              </a:rPr>
              <a:t>l’Université Hassan II Mohammedia-Casablanca UH2MC a mis en place </a:t>
            </a:r>
            <a:r>
              <a:rPr lang="fr-FR" dirty="0" err="1" smtClean="0">
                <a:latin typeface="Times New Roman" pitchFamily="18" charset="0"/>
                <a:cs typeface="Times New Roman" pitchFamily="18" charset="0"/>
              </a:rPr>
              <a:t>Entissab</a:t>
            </a:r>
            <a:r>
              <a:rPr lang="fr-FR" dirty="0" smtClean="0">
                <a:latin typeface="Times New Roman" pitchFamily="18" charset="0"/>
                <a:cs typeface="Times New Roman" pitchFamily="18" charset="0"/>
              </a:rPr>
              <a:t> un </a:t>
            </a:r>
            <a:r>
              <a:rPr lang="fr-FR" dirty="0" err="1" smtClean="0">
                <a:latin typeface="Times New Roman" pitchFamily="18" charset="0"/>
                <a:cs typeface="Times New Roman" pitchFamily="18" charset="0"/>
              </a:rPr>
              <a:t>téléservice</a:t>
            </a:r>
            <a:r>
              <a:rPr lang="fr-FR" dirty="0" smtClean="0">
                <a:latin typeface="Times New Roman" pitchFamily="18" charset="0"/>
                <a:cs typeface="Times New Roman" pitchFamily="18" charset="0"/>
              </a:rPr>
              <a:t>, destiné à toute personne désirant poursuivre des études à l’Université. </a:t>
            </a:r>
          </a:p>
          <a:p>
            <a:r>
              <a:rPr lang="fr-FR" dirty="0" smtClean="0">
                <a:latin typeface="Times New Roman" pitchFamily="18" charset="0"/>
                <a:cs typeface="Times New Roman" pitchFamily="18" charset="0"/>
              </a:rPr>
              <a:t>C’est une plateforme contenant les informations concernant les parcours de formations disponibles, ainsi que les démarches à suivre pour réussir son inscription au sein de l’Université. </a:t>
            </a:r>
          </a:p>
          <a:p>
            <a:endParaRPr lang="fr-FR" dirty="0" smtClean="0">
              <a:latin typeface="Times New Roman" pitchFamily="18" charset="0"/>
              <a:cs typeface="Times New Roman" pitchFamily="18" charset="0"/>
            </a:endParaRPr>
          </a:p>
          <a:p>
            <a:r>
              <a:rPr lang="fr-FR" b="1" dirty="0" err="1" smtClean="0">
                <a:latin typeface="Times New Roman" pitchFamily="18" charset="0"/>
                <a:cs typeface="Times New Roman" pitchFamily="18" charset="0"/>
              </a:rPr>
              <a:t>Entissab</a:t>
            </a:r>
            <a:r>
              <a:rPr lang="fr-FR" b="1" dirty="0" smtClean="0">
                <a:latin typeface="Times New Roman" pitchFamily="18" charset="0"/>
                <a:cs typeface="Times New Roman" pitchFamily="18" charset="0"/>
              </a:rPr>
              <a:t>, au moyen d’applications de pré-candidatures, de préinscriptions en ligne, permet d’effectuer à distance, moyennant une connexion internet toutes les opérations préalables à votre admission dans les filières qui correspondent à votre profil.</a:t>
            </a:r>
          </a:p>
          <a:p>
            <a:endParaRPr lang="fr-FR" b="1"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L’organisation du cursus universitaire, et la visibilité des parcours et passerelles pouvant ponctuer les études à l’Université, permettront aux futurs étudiants d’aborder avec sérénité leurs projets de formation. </a:t>
            </a:r>
          </a:p>
          <a:p>
            <a:endParaRPr lang="fr-FR" dirty="0" smtClean="0">
              <a:latin typeface="Times New Roman" pitchFamily="18" charset="0"/>
              <a:cs typeface="Times New Roman" pitchFamily="18" charset="0"/>
            </a:endParaRPr>
          </a:p>
          <a:p>
            <a:r>
              <a:rPr lang="fr-FR" b="1" dirty="0" smtClean="0">
                <a:latin typeface="Times New Roman" pitchFamily="18" charset="0"/>
                <a:cs typeface="Times New Roman" pitchFamily="18" charset="0"/>
              </a:rPr>
              <a:t>Grâce à sa stratégie d'évolution, l’UH2MC met dans le service </a:t>
            </a:r>
            <a:r>
              <a:rPr lang="fr-FR" b="1" dirty="0" err="1" smtClean="0">
                <a:latin typeface="Times New Roman" pitchFamily="18" charset="0"/>
                <a:cs typeface="Times New Roman" pitchFamily="18" charset="0"/>
              </a:rPr>
              <a:t>Entissab</a:t>
            </a:r>
            <a:r>
              <a:rPr lang="fr-FR" b="1" dirty="0" smtClean="0">
                <a:latin typeface="Times New Roman" pitchFamily="18" charset="0"/>
                <a:cs typeface="Times New Roman" pitchFamily="18" charset="0"/>
              </a:rPr>
              <a:t> tout le savoir-faire de ses équipes pédagogiques, administratives et techniques, un savoir-faire fondé sur l'esprit d’éthique, de transparence, d’égalité des chances et d’optimisation des ressources. </a:t>
            </a:r>
          </a:p>
          <a:p>
            <a:r>
              <a:rPr lang="fr-FR" dirty="0" smtClean="0">
                <a:latin typeface="Times New Roman" pitchFamily="18" charset="0"/>
                <a:cs typeface="Times New Roman" pitchFamily="18" charset="0"/>
              </a:rPr>
              <a:t>Ce service se veut un outil de la bonne gouvernance de l’Université Hassan II Mohammedia</a:t>
            </a:r>
            <a:r>
              <a:rPr lang="ar-SA" dirty="0" smtClean="0">
                <a:latin typeface="Times New Roman" pitchFamily="18" charset="0"/>
                <a:cs typeface="Times New Roman" pitchFamily="18" charset="0"/>
              </a:rPr>
              <a:t>-</a:t>
            </a:r>
            <a:r>
              <a:rPr lang="fr-FR" dirty="0" smtClean="0">
                <a:latin typeface="Times New Roman" pitchFamily="18" charset="0"/>
                <a:cs typeface="Times New Roman" pitchFamily="18" charset="0"/>
              </a:rPr>
              <a:t>Casablanca.</a:t>
            </a:r>
            <a:endParaRPr lang="fr-FR"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2976" y="3571876"/>
            <a:ext cx="6929486" cy="707886"/>
          </a:xfrm>
          <a:prstGeom prst="rect">
            <a:avLst/>
          </a:prstGeom>
          <a:ln/>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fr-FR" sz="4000" b="1" dirty="0">
                <a:solidFill>
                  <a:schemeClr val="bg1">
                    <a:lumMod val="85000"/>
                  </a:schemeClr>
                </a:solidFill>
                <a:effectLst>
                  <a:outerShdw blurRad="38100" dist="38100" dir="2700000" algn="tl">
                    <a:srgbClr val="000000">
                      <a:alpha val="43137"/>
                    </a:srgbClr>
                  </a:outerShdw>
                </a:effectLst>
                <a:latin typeface="Baskerville Old Face" pitchFamily="18" charset="0"/>
              </a:rPr>
              <a:t>Merci de votre </a:t>
            </a:r>
            <a:r>
              <a:rPr lang="fr-FR" sz="4000" b="1" dirty="0" smtClean="0">
                <a:solidFill>
                  <a:schemeClr val="bg1">
                    <a:lumMod val="85000"/>
                  </a:schemeClr>
                </a:solidFill>
                <a:effectLst>
                  <a:outerShdw blurRad="38100" dist="38100" dir="2700000" algn="tl">
                    <a:srgbClr val="000000">
                      <a:alpha val="43137"/>
                    </a:srgbClr>
                  </a:outerShdw>
                </a:effectLst>
                <a:latin typeface="Baskerville Old Face" pitchFamily="18" charset="0"/>
              </a:rPr>
              <a:t>attention</a:t>
            </a:r>
          </a:p>
        </p:txBody>
      </p:sp>
      <p:sp>
        <p:nvSpPr>
          <p:cNvPr id="19462" name="Espace réservé du numéro de diapositive 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3E10F6C0-6204-44B6-B246-2AE2B8C881CC}" type="slidenum">
              <a:rPr lang="fr-FR" smtClean="0"/>
              <a:pPr/>
              <a:t>19</a:t>
            </a:fld>
            <a:endParaRPr lang="fr-FR" smtClean="0"/>
          </a:p>
        </p:txBody>
      </p:sp>
      <p:sp>
        <p:nvSpPr>
          <p:cNvPr id="5" name="ZoneTexte 4"/>
          <p:cNvSpPr txBox="1"/>
          <p:nvPr/>
        </p:nvSpPr>
        <p:spPr>
          <a:xfrm>
            <a:off x="571472" y="4857760"/>
            <a:ext cx="7929618" cy="861774"/>
          </a:xfrm>
          <a:prstGeom prst="rect">
            <a:avLst/>
          </a:prstGeom>
          <a:noFill/>
        </p:spPr>
        <p:txBody>
          <a:bodyPr wrap="square" rtlCol="0">
            <a:spAutoFit/>
          </a:bodyPr>
          <a:lstStyle/>
          <a:p>
            <a:r>
              <a:rPr lang="fr-FR" dirty="0" smtClean="0"/>
              <a:t>         </a:t>
            </a:r>
            <a:r>
              <a:rPr lang="fr-FR" sz="1600" dirty="0" smtClean="0"/>
              <a:t>Lynda </a:t>
            </a:r>
            <a:r>
              <a:rPr lang="fr-FR" sz="1600" dirty="0" err="1" smtClean="0"/>
              <a:t>ouchaouka</a:t>
            </a:r>
            <a:r>
              <a:rPr lang="fr-FR" sz="1600" dirty="0" smtClean="0"/>
              <a:t>			            </a:t>
            </a:r>
            <a:r>
              <a:rPr lang="fr-FR" sz="1600" dirty="0" smtClean="0"/>
              <a:t> </a:t>
            </a:r>
            <a:endParaRPr lang="fr-FR" sz="1600" dirty="0" smtClean="0"/>
          </a:p>
          <a:p>
            <a:r>
              <a:rPr lang="fr-FR" sz="1600" dirty="0" smtClean="0">
                <a:hlinkClick r:id="rId2"/>
              </a:rPr>
              <a:t>Lynda.ouchaouka@univh2m.ac.ma</a:t>
            </a:r>
            <a:r>
              <a:rPr lang="fr-FR" sz="1600" dirty="0" smtClean="0"/>
              <a:t>       	   </a:t>
            </a:r>
            <a:r>
              <a:rPr lang="fr-FR" sz="1600" smtClean="0"/>
              <a:t>	</a:t>
            </a:r>
            <a:r>
              <a:rPr lang="fr-FR" sz="1600" smtClean="0"/>
              <a:t> </a:t>
            </a:r>
            <a:endParaRPr lang="fr-FR" sz="1600" dirty="0" smtClean="0"/>
          </a:p>
          <a:p>
            <a:r>
              <a:rPr lang="fr-FR" sz="1600" dirty="0" smtClean="0"/>
              <a:t> </a:t>
            </a:r>
            <a:endParaRPr lang="fr-FR" sz="1600" dirty="0"/>
          </a:p>
        </p:txBody>
      </p:sp>
      <p:pic>
        <p:nvPicPr>
          <p:cNvPr id="6" name="Picture 1" descr="C:\Documents and Settings\HP\Bureau\CASAM (2) logo.JPG"/>
          <p:cNvPicPr>
            <a:picLocks noChangeAspect="1" noChangeArrowheads="1"/>
          </p:cNvPicPr>
          <p:nvPr/>
        </p:nvPicPr>
        <p:blipFill>
          <a:blip r:embed="rId3" cstate="print"/>
          <a:srcRect/>
          <a:stretch>
            <a:fillRect/>
          </a:stretch>
        </p:blipFill>
        <p:spPr bwMode="auto">
          <a:xfrm>
            <a:off x="5786446" y="6072206"/>
            <a:ext cx="2691149" cy="621210"/>
          </a:xfrm>
          <a:prstGeom prst="rect">
            <a:avLst/>
          </a:prstGeom>
          <a:noFill/>
        </p:spPr>
      </p:pic>
      <p:pic>
        <p:nvPicPr>
          <p:cNvPr id="2049" name="Picture 1" descr="C:\Documents and Settings\HP\Bureau\photo de la présidence.JPG"/>
          <p:cNvPicPr>
            <a:picLocks noChangeAspect="1" noChangeArrowheads="1"/>
          </p:cNvPicPr>
          <p:nvPr/>
        </p:nvPicPr>
        <p:blipFill>
          <a:blip r:embed="rId4"/>
          <a:srcRect/>
          <a:stretch>
            <a:fillRect/>
          </a:stretch>
        </p:blipFill>
        <p:spPr bwMode="auto">
          <a:xfrm>
            <a:off x="1857356" y="714356"/>
            <a:ext cx="5188185" cy="250033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tayane\Desktop\Sans-titre---12.gif"/>
          <p:cNvPicPr>
            <a:picLocks noChangeAspect="1" noChangeArrowheads="1"/>
          </p:cNvPicPr>
          <p:nvPr/>
        </p:nvPicPr>
        <p:blipFill>
          <a:blip r:embed="rId2"/>
          <a:srcRect/>
          <a:stretch>
            <a:fillRect/>
          </a:stretch>
        </p:blipFill>
        <p:spPr bwMode="auto">
          <a:xfrm>
            <a:off x="642910" y="857232"/>
            <a:ext cx="7626350" cy="4941888"/>
          </a:xfrm>
          <a:prstGeom prst="rect">
            <a:avLst/>
          </a:prstGeom>
          <a:noFill/>
          <a:ln w="9525">
            <a:noFill/>
            <a:miter lim="800000"/>
            <a:headEnd/>
            <a:tailEnd/>
          </a:ln>
        </p:spPr>
      </p:pic>
      <p:sp>
        <p:nvSpPr>
          <p:cNvPr id="5123" name="ZoneTexte 4"/>
          <p:cNvSpPr txBox="1">
            <a:spLocks noChangeArrowheads="1"/>
          </p:cNvSpPr>
          <p:nvPr/>
        </p:nvSpPr>
        <p:spPr bwMode="auto">
          <a:xfrm>
            <a:off x="1357290" y="857232"/>
            <a:ext cx="6121400" cy="523875"/>
          </a:xfrm>
          <a:prstGeom prst="rect">
            <a:avLst/>
          </a:prstGeom>
          <a:noFill/>
          <a:ln w="9525">
            <a:noFill/>
            <a:miter lim="800000"/>
            <a:headEnd/>
            <a:tailEnd/>
          </a:ln>
        </p:spPr>
        <p:txBody>
          <a:bodyPr>
            <a:spAutoFit/>
          </a:bodyPr>
          <a:lstStyle/>
          <a:p>
            <a:pPr algn="ctr"/>
            <a:r>
              <a:rPr lang="fr-FR" sz="2800" b="1" baseline="30000" dirty="0">
                <a:solidFill>
                  <a:srgbClr val="006AB3"/>
                </a:solidFill>
                <a:latin typeface="Calibri" pitchFamily="34" charset="0"/>
              </a:rPr>
              <a:t>Université Hassan II Mohammedia - Casablanca</a:t>
            </a:r>
            <a:endParaRPr lang="ar-MA" dirty="0">
              <a:solidFill>
                <a:srgbClr val="006AB3"/>
              </a:solidFill>
              <a:latin typeface="Calibri" pitchFamily="34" charset="0"/>
            </a:endParaRPr>
          </a:p>
        </p:txBody>
      </p:sp>
      <p:graphicFrame>
        <p:nvGraphicFramePr>
          <p:cNvPr id="7214" name="Group 46"/>
          <p:cNvGraphicFramePr>
            <a:graphicFrameLocks noGrp="1"/>
          </p:cNvGraphicFramePr>
          <p:nvPr/>
        </p:nvGraphicFramePr>
        <p:xfrm>
          <a:off x="857224" y="1285860"/>
          <a:ext cx="7054850" cy="4550720"/>
        </p:xfrm>
        <a:graphic>
          <a:graphicData uri="http://schemas.openxmlformats.org/drawingml/2006/table">
            <a:tbl>
              <a:tblPr rtl="1"/>
              <a:tblGrid>
                <a:gridCol w="4827588"/>
                <a:gridCol w="2227262"/>
              </a:tblGrid>
              <a:tr h="496888">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dirty="0" smtClean="0">
                          <a:ln>
                            <a:noFill/>
                          </a:ln>
                          <a:solidFill>
                            <a:schemeClr val="tx1"/>
                          </a:solidFill>
                          <a:effectLst/>
                          <a:latin typeface="Calibri" pitchFamily="34" charset="0"/>
                          <a:cs typeface="Arial" pitchFamily="34" charset="0"/>
                        </a:rPr>
                        <a:t>Université Hassan II Mohammedia - Casablanca</a:t>
                      </a:r>
                      <a:endParaRPr kumimoji="0" lang="ar-MA" sz="2400" b="1" i="0" u="none" strike="noStrike" cap="none" normalizeH="0" baseline="0" dirty="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Nom original</a:t>
                      </a:r>
                      <a:endParaRPr kumimoji="0" lang="ar-MA" sz="2400" b="1" i="0" u="none" strike="noStrike" cap="none" normalizeH="0" baseline="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dirty="0" smtClean="0">
                          <a:ln>
                            <a:noFill/>
                          </a:ln>
                          <a:solidFill>
                            <a:schemeClr val="tx1"/>
                          </a:solidFill>
                          <a:effectLst/>
                          <a:latin typeface="Calibri" pitchFamily="34" charset="0"/>
                          <a:cs typeface="Arial" pitchFamily="34" charset="0"/>
                        </a:rPr>
                        <a:t>1992          (le premier noyau date de 1984)</a:t>
                      </a:r>
                      <a:endParaRPr kumimoji="0" lang="ar-MA" sz="2400" b="1" i="0" u="none" strike="noStrike" cap="none" normalizeH="0" baseline="30000" dirty="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dirty="0" smtClean="0">
                          <a:ln>
                            <a:noFill/>
                          </a:ln>
                          <a:solidFill>
                            <a:schemeClr val="tx1"/>
                          </a:solidFill>
                          <a:effectLst/>
                          <a:latin typeface="Calibri" pitchFamily="34" charset="0"/>
                          <a:cs typeface="Arial" pitchFamily="34" charset="0"/>
                        </a:rPr>
                        <a:t>Date de création</a:t>
                      </a:r>
                      <a:endParaRPr kumimoji="0" lang="ar-MA" sz="2400" b="1" i="0" u="none" strike="noStrike" cap="none" normalizeH="0" baseline="30000" dirty="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Université publique</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Type</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Mohammedia et Casablanca - Maroc</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Localisation</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Arabe, Français, Anglais, Espagnol</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Régime linguistique</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Saâd CHARIF D’OUAZZANE</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Président</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417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800" b="1" i="0" u="none" strike="noStrike" cap="none" normalizeH="0" baseline="30000" dirty="0" smtClean="0">
                          <a:ln>
                            <a:noFill/>
                          </a:ln>
                          <a:solidFill>
                            <a:schemeClr val="tx1"/>
                          </a:solidFill>
                          <a:effectLst/>
                          <a:latin typeface="Garamond" pitchFamily="18" charset="0"/>
                          <a:cs typeface="Arial" pitchFamily="34" charset="0"/>
                        </a:rPr>
                        <a:t>9</a:t>
                      </a:r>
                      <a:endParaRPr kumimoji="0" lang="ar-MA" sz="2800" b="1" i="0" u="none" strike="noStrike" cap="none" normalizeH="0" baseline="30000" dirty="0" smtClean="0">
                        <a:ln>
                          <a:noFill/>
                        </a:ln>
                        <a:solidFill>
                          <a:schemeClr val="tx1"/>
                        </a:solidFill>
                        <a:effectLst/>
                        <a:latin typeface="Garamond" pitchFamily="18"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Etablissements</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4175">
                <a:tc>
                  <a:txBody>
                    <a:bodyPr/>
                    <a:lstStyle/>
                    <a:p>
                      <a:pPr marL="0" marR="0" lvl="0" indent="0" algn="l" defTabSz="914400" rtl="0" eaLnBrk="1" fontAlgn="base" latinLnBrk="0" hangingPunct="1">
                        <a:lnSpc>
                          <a:spcPct val="100000"/>
                        </a:lnSpc>
                        <a:spcBef>
                          <a:spcPts val="600"/>
                        </a:spcBef>
                        <a:spcAft>
                          <a:spcPts val="1000"/>
                        </a:spcAft>
                        <a:buClrTx/>
                        <a:buSzTx/>
                        <a:buFontTx/>
                        <a:buNone/>
                        <a:tabLst/>
                      </a:pPr>
                      <a:r>
                        <a:rPr kumimoji="0" lang="fr-FR" sz="2800" b="1" i="0" u="none" strike="noStrike" cap="none" normalizeH="0" baseline="30000" dirty="0" smtClean="0">
                          <a:ln>
                            <a:noFill/>
                          </a:ln>
                          <a:solidFill>
                            <a:schemeClr val="tx1"/>
                          </a:solidFill>
                          <a:effectLst/>
                          <a:latin typeface="Garamond" pitchFamily="18" charset="0"/>
                          <a:cs typeface="Arial" pitchFamily="34" charset="0"/>
                        </a:rPr>
                        <a:t>37 301</a:t>
                      </a: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Etudiants</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417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800" b="1" i="0" u="none" strike="noStrike" cap="none" normalizeH="0" baseline="30000" dirty="0" smtClean="0">
                          <a:ln>
                            <a:noFill/>
                          </a:ln>
                          <a:solidFill>
                            <a:schemeClr val="tx1"/>
                          </a:solidFill>
                          <a:effectLst/>
                          <a:latin typeface="Garamond" pitchFamily="18" charset="0"/>
                          <a:cs typeface="Arial" pitchFamily="34" charset="0"/>
                        </a:rPr>
                        <a:t>913</a:t>
                      </a:r>
                      <a:endParaRPr kumimoji="0" lang="ar-MA" sz="2800" b="1" i="0" u="none" strike="noStrike" cap="none" normalizeH="0" baseline="30000" dirty="0" smtClean="0">
                        <a:ln>
                          <a:noFill/>
                        </a:ln>
                        <a:solidFill>
                          <a:schemeClr val="tx1"/>
                        </a:solidFill>
                        <a:effectLst/>
                        <a:latin typeface="Garamond" pitchFamily="18"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Enseignants</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417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800" b="1" i="0" u="none" strike="noStrike" cap="none" normalizeH="0" baseline="30000" dirty="0" smtClean="0">
                          <a:ln>
                            <a:noFill/>
                          </a:ln>
                          <a:solidFill>
                            <a:schemeClr val="tx1"/>
                          </a:solidFill>
                          <a:effectLst/>
                          <a:latin typeface="Garamond" pitchFamily="18" charset="0"/>
                          <a:cs typeface="Arial" pitchFamily="34" charset="0"/>
                        </a:rPr>
                        <a:t>509</a:t>
                      </a:r>
                      <a:endParaRPr kumimoji="0" lang="ar-MA" sz="2800" b="1" i="0" u="none" strike="noStrike" cap="none" normalizeH="0" baseline="30000" dirty="0" smtClean="0">
                        <a:ln>
                          <a:noFill/>
                        </a:ln>
                        <a:solidFill>
                          <a:schemeClr val="tx1"/>
                        </a:solidFill>
                        <a:effectLst/>
                        <a:latin typeface="Garamond" pitchFamily="18"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smtClean="0">
                          <a:ln>
                            <a:noFill/>
                          </a:ln>
                          <a:solidFill>
                            <a:schemeClr val="tx1"/>
                          </a:solidFill>
                          <a:effectLst/>
                          <a:latin typeface="Calibri" pitchFamily="34" charset="0"/>
                          <a:cs typeface="Arial" pitchFamily="34" charset="0"/>
                        </a:rPr>
                        <a:t>Administratifs</a:t>
                      </a:r>
                      <a:endParaRPr kumimoji="0" lang="ar-MA" sz="2400" b="1" i="0" u="none" strike="noStrike" cap="none" normalizeH="0" baseline="3000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dirty="0" smtClean="0">
                          <a:ln>
                            <a:noFill/>
                          </a:ln>
                          <a:solidFill>
                            <a:schemeClr val="tx1"/>
                          </a:solidFill>
                          <a:effectLst/>
                          <a:latin typeface="Calibri" pitchFamily="34" charset="0"/>
                          <a:cs typeface="Arial" pitchFamily="34" charset="0"/>
                        </a:rPr>
                        <a:t>www.univh2m.ma</a:t>
                      </a:r>
                      <a:endParaRPr kumimoji="0" lang="ar-MA" sz="2400" b="1" i="0" u="none" strike="noStrike" cap="none" normalizeH="0" baseline="30000" dirty="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fr-FR" sz="2400" b="1" i="0" u="none" strike="noStrike" cap="none" normalizeH="0" baseline="30000" dirty="0" smtClean="0">
                          <a:ln>
                            <a:noFill/>
                          </a:ln>
                          <a:solidFill>
                            <a:schemeClr val="tx1"/>
                          </a:solidFill>
                          <a:effectLst/>
                          <a:latin typeface="Calibri" pitchFamily="34" charset="0"/>
                          <a:cs typeface="Arial" pitchFamily="34" charset="0"/>
                        </a:rPr>
                        <a:t>Site web</a:t>
                      </a:r>
                      <a:endParaRPr kumimoji="0" lang="ar-MA" sz="2400" b="1" i="0" u="none" strike="noStrike" cap="none" normalizeH="0" baseline="30000" dirty="0" smtClean="0">
                        <a:ln>
                          <a:noFill/>
                        </a:ln>
                        <a:solidFill>
                          <a:schemeClr val="tx1"/>
                        </a:solidFill>
                        <a:effectLst/>
                        <a:latin typeface="Calibri" pitchFamily="34" charset="0"/>
                        <a:cs typeface="Arial" pitchFamily="34" charset="0"/>
                      </a:endParaRPr>
                    </a:p>
                  </a:txBody>
                  <a:tcPr marL="72000" marR="72000" marT="72000" marB="72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1"/>
          <p:cNvPicPr>
            <a:picLocks noChangeAspect="1" noChangeArrowheads="1"/>
          </p:cNvPicPr>
          <p:nvPr/>
        </p:nvPicPr>
        <p:blipFill>
          <a:blip r:embed="rId2"/>
          <a:srcRect/>
          <a:stretch>
            <a:fillRect/>
          </a:stretch>
        </p:blipFill>
        <p:spPr bwMode="auto">
          <a:xfrm>
            <a:off x="7224713" y="3559175"/>
            <a:ext cx="1919287" cy="1079500"/>
          </a:xfrm>
          <a:prstGeom prst="rect">
            <a:avLst/>
          </a:prstGeom>
          <a:noFill/>
          <a:ln w="9525">
            <a:noFill/>
            <a:miter lim="800000"/>
            <a:headEnd/>
            <a:tailEnd/>
          </a:ln>
        </p:spPr>
      </p:pic>
      <p:sp>
        <p:nvSpPr>
          <p:cNvPr id="5" name="Rectangle 2"/>
          <p:cNvSpPr txBox="1">
            <a:spLocks noChangeArrowheads="1"/>
          </p:cNvSpPr>
          <p:nvPr/>
        </p:nvSpPr>
        <p:spPr>
          <a:xfrm>
            <a:off x="184844" y="3796"/>
            <a:ext cx="6958923" cy="792088"/>
          </a:xfrm>
          <a:prstGeom prst="rect">
            <a:avLst/>
          </a:prstGeom>
        </p:spPr>
        <p:txBody>
          <a:bodyPr anchor="ctr">
            <a:scene3d>
              <a:camera prst="orthographicFront"/>
              <a:lightRig rig="soft" dir="t"/>
            </a:scene3d>
            <a:sp3d prstMaterial="softEdge">
              <a:bevelT w="25400" h="25400"/>
            </a:sp3d>
          </a:bodyPr>
          <a:lstStyle/>
          <a:p>
            <a:pPr rtl="1" fontAlgn="auto">
              <a:spcBef>
                <a:spcPts val="0"/>
              </a:spcBef>
              <a:spcAft>
                <a:spcPts val="0"/>
              </a:spcAft>
              <a:defRPr/>
            </a:pPr>
            <a:r>
              <a:rPr lang="fr-FR" sz="3200" b="1" dirty="0" smtClean="0">
                <a:effectLst>
                  <a:outerShdw blurRad="31750" dist="25400" dir="5400000" algn="tl" rotWithShape="0">
                    <a:srgbClr val="000000">
                      <a:alpha val="25000"/>
                    </a:srgbClr>
                  </a:outerShdw>
                </a:effectLst>
                <a:latin typeface="+mj-lt"/>
                <a:ea typeface="+mj-ea"/>
                <a:cs typeface="+mj-cs"/>
              </a:rPr>
              <a:t>9 </a:t>
            </a:r>
            <a:r>
              <a:rPr lang="fr-FR" sz="3200" b="1" dirty="0">
                <a:effectLst>
                  <a:outerShdw blurRad="31750" dist="25400" dir="5400000" algn="tl" rotWithShape="0">
                    <a:srgbClr val="000000">
                      <a:alpha val="25000"/>
                    </a:srgbClr>
                  </a:outerShdw>
                </a:effectLst>
                <a:latin typeface="+mj-lt"/>
                <a:ea typeface="+mj-ea"/>
                <a:cs typeface="+mj-cs"/>
              </a:rPr>
              <a:t>Composantes de l’UH2MC</a:t>
            </a:r>
          </a:p>
        </p:txBody>
      </p:sp>
      <p:sp>
        <p:nvSpPr>
          <p:cNvPr id="7" name="ZoneTexte 6"/>
          <p:cNvSpPr txBox="1"/>
          <p:nvPr/>
        </p:nvSpPr>
        <p:spPr>
          <a:xfrm>
            <a:off x="0" y="857232"/>
            <a:ext cx="7143768" cy="461963"/>
          </a:xfrm>
          <a:prstGeom prst="rect">
            <a:avLst/>
          </a:prstGeom>
          <a:noFill/>
        </p:spPr>
        <p:txBody>
          <a:bodyPr wrap="square">
            <a:spAutoFit/>
          </a:bodyPr>
          <a:lstStyle/>
          <a:p>
            <a:pPr fontAlgn="auto">
              <a:spcBef>
                <a:spcPts val="0"/>
              </a:spcBef>
              <a:spcAft>
                <a:spcPts val="0"/>
              </a:spcAft>
              <a:buClr>
                <a:srgbClr val="C00000"/>
              </a:buClr>
              <a:defRPr/>
            </a:pPr>
            <a:r>
              <a:rPr lang="fr-FR" sz="2400" b="1" dirty="0">
                <a:effectLst>
                  <a:outerShdw blurRad="38100" dist="38100" dir="2700000" algn="tl">
                    <a:srgbClr val="C0C0C0"/>
                  </a:outerShdw>
                </a:effectLst>
                <a:latin typeface="+mj-lt"/>
                <a:cs typeface="+mn-cs"/>
              </a:rPr>
              <a:t>6 Facultés et </a:t>
            </a:r>
            <a:r>
              <a:rPr lang="fr-FR" sz="2400" b="1" dirty="0" smtClean="0">
                <a:effectLst>
                  <a:outerShdw blurRad="38100" dist="38100" dir="2700000" algn="tl">
                    <a:srgbClr val="C0C0C0"/>
                  </a:outerShdw>
                </a:effectLst>
                <a:latin typeface="+mj-lt"/>
                <a:cs typeface="+mn-cs"/>
              </a:rPr>
              <a:t>3 </a:t>
            </a:r>
            <a:r>
              <a:rPr lang="fr-FR" sz="2400" b="1" dirty="0">
                <a:effectLst>
                  <a:outerShdw blurRad="38100" dist="38100" dir="2700000" algn="tl">
                    <a:srgbClr val="C0C0C0"/>
                  </a:outerShdw>
                </a:effectLst>
                <a:latin typeface="+mj-lt"/>
                <a:cs typeface="+mn-cs"/>
              </a:rPr>
              <a:t>écoles réparties sur 3 campus </a:t>
            </a:r>
          </a:p>
        </p:txBody>
      </p:sp>
      <p:pic>
        <p:nvPicPr>
          <p:cNvPr id="6150" name="Picture 1" descr="C:\Users\tayane\Desktop\Souad 2011\Photos etab\FLB5.JPG"/>
          <p:cNvPicPr>
            <a:picLocks noChangeAspect="1" noChangeArrowheads="1"/>
          </p:cNvPicPr>
          <p:nvPr/>
        </p:nvPicPr>
        <p:blipFill>
          <a:blip r:embed="rId3"/>
          <a:srcRect/>
          <a:stretch>
            <a:fillRect/>
          </a:stretch>
        </p:blipFill>
        <p:spPr bwMode="auto">
          <a:xfrm>
            <a:off x="5772150" y="2924175"/>
            <a:ext cx="1895475" cy="1263650"/>
          </a:xfrm>
          <a:prstGeom prst="rect">
            <a:avLst/>
          </a:prstGeom>
          <a:noFill/>
          <a:ln w="9525">
            <a:noFill/>
            <a:miter lim="800000"/>
            <a:headEnd/>
            <a:tailEnd/>
          </a:ln>
        </p:spPr>
      </p:pic>
      <p:pic>
        <p:nvPicPr>
          <p:cNvPr id="6151" name="Picture 2" descr="G:\ancien_D\d\bulletins\Bulletin 9\bureau juillet 2007\Salon international de l educ et des metiers\Photos UH2MC\FLM\abdelhak 016.jpg"/>
          <p:cNvPicPr>
            <a:picLocks noChangeAspect="1" noChangeArrowheads="1"/>
          </p:cNvPicPr>
          <p:nvPr/>
        </p:nvPicPr>
        <p:blipFill>
          <a:blip r:embed="rId4"/>
          <a:srcRect/>
          <a:stretch>
            <a:fillRect/>
          </a:stretch>
        </p:blipFill>
        <p:spPr bwMode="auto">
          <a:xfrm>
            <a:off x="7380288" y="1341438"/>
            <a:ext cx="1619250" cy="1079500"/>
          </a:xfrm>
          <a:prstGeom prst="rect">
            <a:avLst/>
          </a:prstGeom>
          <a:noFill/>
          <a:ln w="9525">
            <a:noFill/>
            <a:miter lim="800000"/>
            <a:headEnd/>
            <a:tailEnd/>
          </a:ln>
        </p:spPr>
      </p:pic>
      <p:pic>
        <p:nvPicPr>
          <p:cNvPr id="6152" name="Picture 5" descr="C:\Users\tayane\Desktop\Souad 2011\Photos etab\FSJESM.JPG"/>
          <p:cNvPicPr>
            <a:picLocks noChangeAspect="1" noChangeArrowheads="1"/>
          </p:cNvPicPr>
          <p:nvPr/>
        </p:nvPicPr>
        <p:blipFill>
          <a:blip r:embed="rId5"/>
          <a:srcRect/>
          <a:stretch>
            <a:fillRect/>
          </a:stretch>
        </p:blipFill>
        <p:spPr bwMode="auto">
          <a:xfrm>
            <a:off x="5867400" y="1844675"/>
            <a:ext cx="1628775" cy="1079500"/>
          </a:xfrm>
          <a:prstGeom prst="rect">
            <a:avLst/>
          </a:prstGeom>
          <a:noFill/>
          <a:ln w="9525">
            <a:noFill/>
            <a:miter lim="800000"/>
            <a:headEnd/>
            <a:tailEnd/>
          </a:ln>
        </p:spPr>
      </p:pic>
      <p:pic>
        <p:nvPicPr>
          <p:cNvPr id="6153" name="Picture 8" descr="C:\Users\tayane\Desktop\Souad 2011\Photos etab\ENCGC.JPG"/>
          <p:cNvPicPr>
            <a:picLocks noChangeAspect="1" noChangeArrowheads="1"/>
          </p:cNvPicPr>
          <p:nvPr/>
        </p:nvPicPr>
        <p:blipFill>
          <a:blip r:embed="rId6"/>
          <a:srcRect/>
          <a:stretch>
            <a:fillRect/>
          </a:stretch>
        </p:blipFill>
        <p:spPr bwMode="auto">
          <a:xfrm>
            <a:off x="5940425" y="5229225"/>
            <a:ext cx="1439863" cy="1079500"/>
          </a:xfrm>
          <a:prstGeom prst="rect">
            <a:avLst/>
          </a:prstGeom>
          <a:noFill/>
          <a:ln w="9525">
            <a:noFill/>
            <a:miter lim="800000"/>
            <a:headEnd/>
            <a:tailEnd/>
          </a:ln>
        </p:spPr>
      </p:pic>
      <p:pic>
        <p:nvPicPr>
          <p:cNvPr id="6154" name="Picture 9" descr="C:\Users\tayane\Desktop\Souad 2011\Photos etab\FSJESAS.JPG"/>
          <p:cNvPicPr>
            <a:picLocks noChangeAspect="1" noChangeArrowheads="1"/>
          </p:cNvPicPr>
          <p:nvPr/>
        </p:nvPicPr>
        <p:blipFill>
          <a:blip r:embed="rId7"/>
          <a:srcRect/>
          <a:stretch>
            <a:fillRect/>
          </a:stretch>
        </p:blipFill>
        <p:spPr bwMode="auto">
          <a:xfrm>
            <a:off x="7429520" y="5643578"/>
            <a:ext cx="1439862" cy="1079500"/>
          </a:xfrm>
          <a:prstGeom prst="rect">
            <a:avLst/>
          </a:prstGeom>
          <a:noFill/>
          <a:ln w="9525">
            <a:noFill/>
            <a:miter lim="800000"/>
            <a:headEnd/>
            <a:tailEnd/>
          </a:ln>
        </p:spPr>
      </p:pic>
      <p:pic>
        <p:nvPicPr>
          <p:cNvPr id="6155" name="Picture 10" descr="c:\users\tayane\Desktop\souad 2010\USB mars 2010\ensam.bmp"/>
          <p:cNvPicPr>
            <a:picLocks noChangeAspect="1" noChangeArrowheads="1"/>
          </p:cNvPicPr>
          <p:nvPr/>
        </p:nvPicPr>
        <p:blipFill>
          <a:blip r:embed="rId8"/>
          <a:srcRect/>
          <a:stretch>
            <a:fillRect/>
          </a:stretch>
        </p:blipFill>
        <p:spPr bwMode="auto">
          <a:xfrm>
            <a:off x="7154863" y="4629150"/>
            <a:ext cx="1989137" cy="1081088"/>
          </a:xfrm>
          <a:prstGeom prst="rect">
            <a:avLst/>
          </a:prstGeom>
          <a:noFill/>
          <a:ln w="9525">
            <a:noFill/>
            <a:miter lim="800000"/>
            <a:headEnd/>
            <a:tailEnd/>
          </a:ln>
        </p:spPr>
      </p:pic>
      <p:sp>
        <p:nvSpPr>
          <p:cNvPr id="15" name="Rectangle 14"/>
          <p:cNvSpPr/>
          <p:nvPr/>
        </p:nvSpPr>
        <p:spPr>
          <a:xfrm>
            <a:off x="0" y="1714500"/>
            <a:ext cx="6048375" cy="4078039"/>
          </a:xfrm>
          <a:prstGeom prst="rect">
            <a:avLst/>
          </a:prstGeom>
        </p:spPr>
        <p:txBody>
          <a:bodyPr wrap="square">
            <a:spAutoFit/>
          </a:bodyPr>
          <a:lstStyle/>
          <a:p>
            <a:pPr marL="355600" indent="-173038" fontAlgn="auto">
              <a:spcBef>
                <a:spcPts val="1200"/>
              </a:spcBef>
              <a:spcAft>
                <a:spcPts val="0"/>
              </a:spcAft>
              <a:defRPr/>
            </a:pPr>
            <a:r>
              <a:rPr lang="fr-FR" sz="1600" b="1" cap="all" dirty="0">
                <a:solidFill>
                  <a:srgbClr val="006AB3"/>
                </a:solidFill>
                <a:effectLst>
                  <a:outerShdw blurRad="38100" dist="38100" dir="2700000" algn="tl">
                    <a:srgbClr val="C0C0C0"/>
                  </a:outerShdw>
                </a:effectLst>
                <a:latin typeface="+mn-lt"/>
                <a:cs typeface="+mn-cs"/>
              </a:rPr>
              <a:t>Campus Mohammedia</a:t>
            </a:r>
          </a:p>
          <a:p>
            <a:pPr marL="539750" indent="-184150" fontAlgn="auto">
              <a:spcBef>
                <a:spcPts val="600"/>
              </a:spcBef>
              <a:spcAft>
                <a:spcPts val="0"/>
              </a:spcAft>
              <a:buClr>
                <a:srgbClr val="006AB3"/>
              </a:buClr>
              <a:buFont typeface="Wingdings" pitchFamily="2" charset="2"/>
              <a:buChar char="§"/>
              <a:defRPr/>
            </a:pPr>
            <a:r>
              <a:rPr lang="fr-FR" baseline="30000" dirty="0">
                <a:latin typeface="+mn-lt"/>
                <a:cs typeface="+mn-cs"/>
              </a:rPr>
              <a:t>Faculté des Sciences Juridiques, Economiques et Sociales – Mohammedia (FSJESM)</a:t>
            </a:r>
          </a:p>
          <a:p>
            <a:pPr marL="539750" indent="-184150" fontAlgn="auto">
              <a:spcBef>
                <a:spcPts val="600"/>
              </a:spcBef>
              <a:spcAft>
                <a:spcPts val="0"/>
              </a:spcAft>
              <a:buClr>
                <a:srgbClr val="006AB3"/>
              </a:buClr>
              <a:buFont typeface="Wingdings" pitchFamily="2" charset="2"/>
              <a:buChar char="§"/>
              <a:defRPr/>
            </a:pPr>
            <a:r>
              <a:rPr lang="fr-FR" baseline="30000" dirty="0">
                <a:latin typeface="+mn-lt"/>
                <a:cs typeface="+mn-cs"/>
              </a:rPr>
              <a:t>Faculté des Lettres et des Sciences Humaines – Mohammedia (FLSHM)</a:t>
            </a:r>
          </a:p>
          <a:p>
            <a:pPr marL="539750" indent="-184150" fontAlgn="auto">
              <a:spcBef>
                <a:spcPts val="600"/>
              </a:spcBef>
              <a:spcAft>
                <a:spcPts val="0"/>
              </a:spcAft>
              <a:buClr>
                <a:srgbClr val="006AB3"/>
              </a:buClr>
              <a:buFont typeface="Wingdings" pitchFamily="2" charset="2"/>
              <a:buChar char="§"/>
              <a:defRPr/>
            </a:pPr>
            <a:r>
              <a:rPr lang="fr-FR" baseline="30000" dirty="0">
                <a:latin typeface="+mn-lt"/>
                <a:cs typeface="+mn-cs"/>
              </a:rPr>
              <a:t>Faculté des Sciences et Techniques – Mohammedia (FST)</a:t>
            </a:r>
          </a:p>
          <a:p>
            <a:pPr marL="539750" indent="-184150" fontAlgn="auto">
              <a:spcBef>
                <a:spcPts val="600"/>
              </a:spcBef>
              <a:spcAft>
                <a:spcPts val="0"/>
              </a:spcAft>
              <a:buClr>
                <a:srgbClr val="006AB3"/>
              </a:buClr>
              <a:buFont typeface="Wingdings" pitchFamily="2" charset="2"/>
              <a:buChar char="§"/>
              <a:defRPr/>
            </a:pPr>
            <a:r>
              <a:rPr lang="fr-FR" baseline="30000" dirty="0">
                <a:latin typeface="+mn-lt"/>
                <a:cs typeface="+mn-cs"/>
              </a:rPr>
              <a:t>Ecole Normale Supérieure de l’Enseignement Technique – Mohammedia (ENSET</a:t>
            </a:r>
            <a:r>
              <a:rPr lang="fr-FR" baseline="30000" dirty="0" smtClean="0">
                <a:latin typeface="+mn-lt"/>
                <a:cs typeface="+mn-cs"/>
              </a:rPr>
              <a:t>)</a:t>
            </a:r>
            <a:endParaRPr lang="fr-FR" sz="1050" i="1" dirty="0">
              <a:latin typeface="+mn-lt"/>
              <a:cs typeface="+mn-cs"/>
            </a:endParaRPr>
          </a:p>
          <a:p>
            <a:pPr marL="355600" indent="-173038" fontAlgn="auto">
              <a:spcBef>
                <a:spcPts val="1200"/>
              </a:spcBef>
              <a:spcAft>
                <a:spcPts val="0"/>
              </a:spcAft>
              <a:defRPr/>
            </a:pPr>
            <a:r>
              <a:rPr lang="fr-FR" sz="1600" b="1" cap="all" dirty="0">
                <a:solidFill>
                  <a:srgbClr val="006AB3"/>
                </a:solidFill>
                <a:effectLst>
                  <a:outerShdw blurRad="38100" dist="38100" dir="2700000" algn="tl">
                    <a:srgbClr val="C0C0C0"/>
                  </a:outerShdw>
                </a:effectLst>
                <a:latin typeface="+mn-lt"/>
                <a:cs typeface="+mn-cs"/>
              </a:rPr>
              <a:t>Campus Ben M'</a:t>
            </a:r>
            <a:r>
              <a:rPr lang="fr-FR" sz="1600" b="1" cap="all" dirty="0" err="1">
                <a:solidFill>
                  <a:srgbClr val="006AB3"/>
                </a:solidFill>
                <a:effectLst>
                  <a:outerShdw blurRad="38100" dist="38100" dir="2700000" algn="tl">
                    <a:srgbClr val="C0C0C0"/>
                  </a:outerShdw>
                </a:effectLst>
                <a:latin typeface="+mn-lt"/>
                <a:cs typeface="+mn-cs"/>
              </a:rPr>
              <a:t>Sik</a:t>
            </a:r>
            <a:r>
              <a:rPr lang="fr-FR" sz="1600" b="1" cap="all" dirty="0">
                <a:solidFill>
                  <a:srgbClr val="006AB3"/>
                </a:solidFill>
                <a:effectLst>
                  <a:outerShdw blurRad="38100" dist="38100" dir="2700000" algn="tl">
                    <a:srgbClr val="C0C0C0"/>
                  </a:outerShdw>
                </a:effectLst>
                <a:latin typeface="+mn-lt"/>
                <a:cs typeface="+mn-cs"/>
              </a:rPr>
              <a:t>, Casablanca</a:t>
            </a:r>
          </a:p>
          <a:p>
            <a:pPr marL="539750" indent="-184150" fontAlgn="auto">
              <a:spcBef>
                <a:spcPts val="600"/>
              </a:spcBef>
              <a:spcAft>
                <a:spcPts val="0"/>
              </a:spcAft>
              <a:buClr>
                <a:schemeClr val="tx2"/>
              </a:buClr>
              <a:buFont typeface="Wingdings" pitchFamily="2" charset="2"/>
              <a:buChar char="§"/>
              <a:defRPr/>
            </a:pPr>
            <a:r>
              <a:rPr lang="fr-FR" baseline="30000" dirty="0">
                <a:latin typeface="+mn-lt"/>
                <a:cs typeface="+mn-cs"/>
              </a:rPr>
              <a:t>Faculté des Sciences Ben M'</a:t>
            </a:r>
            <a:r>
              <a:rPr lang="fr-FR" baseline="30000" dirty="0" err="1">
                <a:latin typeface="+mn-lt"/>
                <a:cs typeface="+mn-cs"/>
              </a:rPr>
              <a:t>Sik</a:t>
            </a:r>
            <a:r>
              <a:rPr lang="fr-FR" baseline="30000" dirty="0">
                <a:latin typeface="+mn-lt"/>
                <a:cs typeface="+mn-cs"/>
              </a:rPr>
              <a:t> (FS)</a:t>
            </a:r>
          </a:p>
          <a:p>
            <a:pPr marL="539750" indent="-184150" fontAlgn="auto">
              <a:spcBef>
                <a:spcPts val="600"/>
              </a:spcBef>
              <a:spcAft>
                <a:spcPts val="0"/>
              </a:spcAft>
              <a:buClr>
                <a:schemeClr val="tx2"/>
              </a:buClr>
              <a:buFont typeface="Wingdings" pitchFamily="2" charset="2"/>
              <a:buChar char="§"/>
              <a:defRPr/>
            </a:pPr>
            <a:r>
              <a:rPr lang="fr-FR" baseline="30000" dirty="0">
                <a:latin typeface="+mn-lt"/>
                <a:cs typeface="+mn-cs"/>
              </a:rPr>
              <a:t>Faculté des Lettres et des Sciences Humaines, Ben M'</a:t>
            </a:r>
            <a:r>
              <a:rPr lang="fr-FR" baseline="30000" dirty="0" err="1">
                <a:latin typeface="+mn-lt"/>
                <a:cs typeface="+mn-cs"/>
              </a:rPr>
              <a:t>Sik</a:t>
            </a:r>
            <a:r>
              <a:rPr lang="fr-FR" baseline="30000" dirty="0">
                <a:latin typeface="+mn-lt"/>
                <a:cs typeface="+mn-cs"/>
              </a:rPr>
              <a:t> (FLSHB) </a:t>
            </a:r>
          </a:p>
          <a:p>
            <a:pPr marL="539750" indent="-184150" fontAlgn="auto">
              <a:spcBef>
                <a:spcPts val="600"/>
              </a:spcBef>
              <a:spcAft>
                <a:spcPts val="0"/>
              </a:spcAft>
              <a:buClr>
                <a:schemeClr val="tx2"/>
              </a:buClr>
              <a:buFont typeface="Wingdings" pitchFamily="2" charset="2"/>
              <a:buChar char="§"/>
              <a:defRPr/>
            </a:pPr>
            <a:r>
              <a:rPr lang="fr-FR" baseline="30000" dirty="0">
                <a:latin typeface="+mn-lt"/>
                <a:cs typeface="+mn-cs"/>
              </a:rPr>
              <a:t>Ecole Nationale Supérieure d'Arts et Métiers – Casablanca (</a:t>
            </a:r>
            <a:r>
              <a:rPr lang="fr-FR" baseline="30000" dirty="0" smtClean="0">
                <a:latin typeface="+mn-lt"/>
                <a:cs typeface="+mn-cs"/>
              </a:rPr>
              <a:t>ENSAM)</a:t>
            </a:r>
            <a:endParaRPr lang="fr-FR" sz="1050" dirty="0">
              <a:latin typeface="+mn-lt"/>
              <a:cs typeface="+mn-cs"/>
            </a:endParaRPr>
          </a:p>
          <a:p>
            <a:pPr marL="355600" indent="-173038" fontAlgn="auto">
              <a:spcBef>
                <a:spcPts val="1200"/>
              </a:spcBef>
              <a:spcAft>
                <a:spcPts val="0"/>
              </a:spcAft>
              <a:defRPr/>
            </a:pPr>
            <a:r>
              <a:rPr lang="fr-FR" sz="1600" b="1" cap="all" dirty="0">
                <a:solidFill>
                  <a:srgbClr val="006AB3"/>
                </a:solidFill>
                <a:effectLst>
                  <a:outerShdw blurRad="38100" dist="38100" dir="2700000" algn="tl">
                    <a:srgbClr val="C0C0C0"/>
                  </a:outerShdw>
                </a:effectLst>
                <a:latin typeface="+mn-lt"/>
                <a:cs typeface="+mn-cs"/>
              </a:rPr>
              <a:t>Campus Ain </a:t>
            </a:r>
            <a:r>
              <a:rPr lang="fr-FR" sz="1600" b="1" cap="all" dirty="0" err="1">
                <a:solidFill>
                  <a:srgbClr val="006AB3"/>
                </a:solidFill>
                <a:effectLst>
                  <a:outerShdw blurRad="38100" dist="38100" dir="2700000" algn="tl">
                    <a:srgbClr val="C0C0C0"/>
                  </a:outerShdw>
                </a:effectLst>
                <a:latin typeface="+mn-lt"/>
                <a:cs typeface="+mn-cs"/>
              </a:rPr>
              <a:t>Sebaâ</a:t>
            </a:r>
            <a:endParaRPr lang="fr-FR" sz="1600" b="1" cap="all" dirty="0">
              <a:solidFill>
                <a:srgbClr val="006AB3"/>
              </a:solidFill>
              <a:effectLst>
                <a:outerShdw blurRad="38100" dist="38100" dir="2700000" algn="tl">
                  <a:srgbClr val="C0C0C0"/>
                </a:outerShdw>
              </a:effectLst>
              <a:latin typeface="+mn-lt"/>
              <a:cs typeface="+mn-cs"/>
            </a:endParaRPr>
          </a:p>
          <a:p>
            <a:pPr marL="539750" indent="-184150" fontAlgn="auto">
              <a:spcBef>
                <a:spcPts val="600"/>
              </a:spcBef>
              <a:spcAft>
                <a:spcPts val="0"/>
              </a:spcAft>
              <a:buClr>
                <a:schemeClr val="accent1"/>
              </a:buClr>
              <a:buFont typeface="Wingdings" pitchFamily="2" charset="2"/>
              <a:buChar char="§"/>
              <a:defRPr/>
            </a:pPr>
            <a:r>
              <a:rPr lang="fr-FR" baseline="30000" dirty="0">
                <a:latin typeface="+mn-lt"/>
                <a:cs typeface="+mn-cs"/>
              </a:rPr>
              <a:t>Faculté des Sciences Juridiques, Economiques et Sociales - Ain </a:t>
            </a:r>
            <a:r>
              <a:rPr lang="fr-FR" baseline="30000" dirty="0" err="1">
                <a:latin typeface="+mn-lt"/>
                <a:cs typeface="+mn-cs"/>
              </a:rPr>
              <a:t>Sebaâ</a:t>
            </a:r>
            <a:r>
              <a:rPr lang="fr-FR" baseline="30000" dirty="0">
                <a:latin typeface="+mn-lt"/>
                <a:cs typeface="+mn-cs"/>
              </a:rPr>
              <a:t>  (FSJESAS) </a:t>
            </a:r>
          </a:p>
          <a:p>
            <a:pPr marL="539750" indent="-184150" fontAlgn="auto">
              <a:spcBef>
                <a:spcPts val="600"/>
              </a:spcBef>
              <a:spcAft>
                <a:spcPts val="0"/>
              </a:spcAft>
              <a:buClr>
                <a:schemeClr val="accent1"/>
              </a:buClr>
              <a:buFont typeface="Wingdings" pitchFamily="2" charset="2"/>
              <a:buChar char="§"/>
              <a:defRPr/>
            </a:pPr>
            <a:r>
              <a:rPr lang="fr-FR" baseline="30000" dirty="0">
                <a:latin typeface="+mn-lt"/>
                <a:cs typeface="+mn-cs"/>
              </a:rPr>
              <a:t>Ecole Nationale de Commerce et de Gestion – Casablanca (ENCG)</a:t>
            </a:r>
          </a:p>
        </p:txBody>
      </p:sp>
      <p:pic>
        <p:nvPicPr>
          <p:cNvPr id="6158" name="Picture 2" descr="C:\Users\tayane\Downloads\24122010288.jpg"/>
          <p:cNvPicPr>
            <a:picLocks noChangeAspect="1" noChangeArrowheads="1"/>
          </p:cNvPicPr>
          <p:nvPr/>
        </p:nvPicPr>
        <p:blipFill>
          <a:blip r:embed="rId9"/>
          <a:srcRect/>
          <a:stretch>
            <a:fillRect/>
          </a:stretch>
        </p:blipFill>
        <p:spPr bwMode="auto">
          <a:xfrm>
            <a:off x="7451725" y="2386013"/>
            <a:ext cx="1692275" cy="1268412"/>
          </a:xfrm>
          <a:prstGeom prst="rect">
            <a:avLst/>
          </a:prstGeom>
          <a:noFill/>
          <a:ln w="9525">
            <a:noFill/>
            <a:miter lim="800000"/>
            <a:headEnd/>
            <a:tailEnd/>
          </a:ln>
        </p:spPr>
      </p:pic>
      <p:pic>
        <p:nvPicPr>
          <p:cNvPr id="6159" name="Picture 2" descr="C:\Users\user\AppData\Local\Temp\damil tunisie.JPG"/>
          <p:cNvPicPr>
            <a:picLocks noChangeAspect="1" noChangeArrowheads="1"/>
          </p:cNvPicPr>
          <p:nvPr/>
        </p:nvPicPr>
        <p:blipFill>
          <a:blip r:embed="rId10"/>
          <a:srcRect/>
          <a:stretch>
            <a:fillRect/>
          </a:stretch>
        </p:blipFill>
        <p:spPr bwMode="auto">
          <a:xfrm>
            <a:off x="5580063" y="4149725"/>
            <a:ext cx="2012950" cy="11509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611188" y="765175"/>
            <a:ext cx="6823075" cy="2735263"/>
          </a:xfrm>
        </p:spPr>
        <p:txBody>
          <a:bodyPr rtlCol="1">
            <a:normAutofit/>
          </a:bodyPr>
          <a:lstStyle/>
          <a:p>
            <a:pPr marL="182563" indent="-182563" algn="l" rtl="0" eaLnBrk="1" fontAlgn="auto" hangingPunct="1">
              <a:spcBef>
                <a:spcPts val="600"/>
              </a:spcBef>
              <a:spcAft>
                <a:spcPts val="0"/>
              </a:spcAft>
              <a:buClr>
                <a:srgbClr val="006AB3"/>
              </a:buClr>
              <a:buFont typeface="Wingdings" pitchFamily="2" charset="2"/>
              <a:buChar char=""/>
              <a:defRPr/>
            </a:pPr>
            <a:r>
              <a:rPr lang="fr-FR" sz="1800" dirty="0" smtClean="0">
                <a:latin typeface="Verdana" pitchFamily="34" charset="0"/>
              </a:rPr>
              <a:t> </a:t>
            </a:r>
            <a:r>
              <a:rPr lang="fr-FR" sz="1800" b="1" dirty="0" smtClean="0">
                <a:latin typeface="Verdana" pitchFamily="34" charset="0"/>
              </a:rPr>
              <a:t>Conseil d’Université  (41 membres)</a:t>
            </a:r>
          </a:p>
          <a:p>
            <a:pPr marL="182563" indent="-182563" algn="l" rtl="0" eaLnBrk="1" fontAlgn="auto" hangingPunct="1">
              <a:spcBef>
                <a:spcPts val="600"/>
              </a:spcBef>
              <a:spcAft>
                <a:spcPts val="0"/>
              </a:spcAft>
              <a:buClr>
                <a:srgbClr val="A50021"/>
              </a:buClr>
              <a:buFont typeface="Arial" pitchFamily="34" charset="0"/>
              <a:buNone/>
              <a:defRPr/>
            </a:pPr>
            <a:r>
              <a:rPr lang="fr-FR" sz="1400" dirty="0" smtClean="0">
                <a:latin typeface="Verdana" pitchFamily="34" charset="0"/>
              </a:rPr>
              <a:t>	Quatre commissions issues du Conseil de l’Université</a:t>
            </a:r>
          </a:p>
          <a:p>
            <a:pPr marL="714375" lvl="2" indent="-171450" algn="l" rtl="0" eaLnBrk="1" fontAlgn="auto" hangingPunct="1">
              <a:spcBef>
                <a:spcPts val="600"/>
              </a:spcBef>
              <a:spcAft>
                <a:spcPts val="0"/>
              </a:spcAft>
              <a:buClr>
                <a:srgbClr val="006AB3"/>
              </a:buClr>
              <a:buFont typeface="Wingdings" pitchFamily="2" charset="2"/>
              <a:buChar char="§"/>
              <a:defRPr/>
            </a:pPr>
            <a:r>
              <a:rPr lang="fr-FR" sz="1200" dirty="0" smtClean="0">
                <a:latin typeface="Verdana" pitchFamily="34" charset="0"/>
              </a:rPr>
              <a:t>Commission des affaires académiques</a:t>
            </a:r>
          </a:p>
          <a:p>
            <a:pPr marL="714375" lvl="2" indent="-171450" algn="l" rtl="0" eaLnBrk="1" fontAlgn="auto" hangingPunct="1">
              <a:spcBef>
                <a:spcPts val="600"/>
              </a:spcBef>
              <a:spcAft>
                <a:spcPts val="0"/>
              </a:spcAft>
              <a:buClr>
                <a:srgbClr val="006AB3"/>
              </a:buClr>
              <a:buFont typeface="Wingdings" pitchFamily="2" charset="2"/>
              <a:buChar char="§"/>
              <a:defRPr/>
            </a:pPr>
            <a:r>
              <a:rPr lang="fr-FR" sz="1200" dirty="0" smtClean="0">
                <a:latin typeface="Verdana" pitchFamily="34" charset="0"/>
              </a:rPr>
              <a:t>Commission de la recherche scientifique</a:t>
            </a:r>
          </a:p>
          <a:p>
            <a:pPr marL="714375" lvl="2" indent="-171450" algn="l" rtl="0" eaLnBrk="1" fontAlgn="auto" hangingPunct="1">
              <a:spcBef>
                <a:spcPts val="600"/>
              </a:spcBef>
              <a:spcAft>
                <a:spcPts val="0"/>
              </a:spcAft>
              <a:buClr>
                <a:srgbClr val="006AB3"/>
              </a:buClr>
              <a:buFont typeface="Wingdings" pitchFamily="2" charset="2"/>
              <a:buChar char="§"/>
              <a:defRPr/>
            </a:pPr>
            <a:r>
              <a:rPr lang="fr-FR" sz="1200" dirty="0" smtClean="0">
                <a:latin typeface="Verdana" pitchFamily="34" charset="0"/>
              </a:rPr>
              <a:t>Commission du partenariat et de la coopération</a:t>
            </a:r>
          </a:p>
          <a:p>
            <a:pPr marL="714375" lvl="2" indent="-171450" algn="l" rtl="0" eaLnBrk="1" fontAlgn="auto" hangingPunct="1">
              <a:spcBef>
                <a:spcPts val="600"/>
              </a:spcBef>
              <a:spcAft>
                <a:spcPts val="0"/>
              </a:spcAft>
              <a:buClr>
                <a:srgbClr val="006AB3"/>
              </a:buClr>
              <a:buFont typeface="Wingdings" pitchFamily="2" charset="2"/>
              <a:buChar char="§"/>
              <a:defRPr/>
            </a:pPr>
            <a:r>
              <a:rPr lang="fr-FR" sz="1200" b="1" dirty="0" smtClean="0">
                <a:latin typeface="Verdana" pitchFamily="34" charset="0"/>
              </a:rPr>
              <a:t>Commission des affaires culturelles sportives et sociales</a:t>
            </a:r>
          </a:p>
          <a:p>
            <a:pPr marL="355600" lvl="2" indent="-133350" algn="l" rtl="0" eaLnBrk="1" fontAlgn="auto" hangingPunct="1">
              <a:spcBef>
                <a:spcPts val="600"/>
              </a:spcBef>
              <a:spcAft>
                <a:spcPts val="0"/>
              </a:spcAft>
              <a:buClr>
                <a:srgbClr val="A50021"/>
              </a:buClr>
              <a:buFont typeface="Arial" pitchFamily="34" charset="0"/>
              <a:buNone/>
              <a:defRPr/>
            </a:pPr>
            <a:endParaRPr lang="fr-FR" sz="200" dirty="0" smtClean="0">
              <a:latin typeface="Verdana" pitchFamily="34" charset="0"/>
            </a:endParaRPr>
          </a:p>
          <a:p>
            <a:pPr marL="182563" indent="-182563" algn="l" rtl="0" eaLnBrk="1" fontAlgn="auto" hangingPunct="1">
              <a:spcBef>
                <a:spcPts val="600"/>
              </a:spcBef>
              <a:spcAft>
                <a:spcPts val="0"/>
              </a:spcAft>
              <a:buClr>
                <a:srgbClr val="006AB3"/>
              </a:buClr>
              <a:buFont typeface="Wingdings" pitchFamily="2" charset="2"/>
              <a:buChar char=""/>
              <a:defRPr/>
            </a:pPr>
            <a:r>
              <a:rPr lang="fr-FR" sz="1800" dirty="0" smtClean="0">
                <a:latin typeface="Verdana" pitchFamily="34" charset="0"/>
              </a:rPr>
              <a:t> </a:t>
            </a:r>
            <a:r>
              <a:rPr lang="fr-FR" sz="1800" b="1" dirty="0" smtClean="0">
                <a:latin typeface="Verdana" pitchFamily="34" charset="0"/>
              </a:rPr>
              <a:t>Conseil de Gestion (17 membres)</a:t>
            </a:r>
          </a:p>
          <a:p>
            <a:pPr marL="0" indent="0" algn="l" rtl="0" eaLnBrk="1" fontAlgn="auto" hangingPunct="1">
              <a:spcBef>
                <a:spcPts val="600"/>
              </a:spcBef>
              <a:spcAft>
                <a:spcPts val="0"/>
              </a:spcAft>
              <a:buClr>
                <a:srgbClr val="A50021"/>
              </a:buClr>
              <a:buFont typeface="Arial" pitchFamily="34" charset="0"/>
              <a:buNone/>
              <a:defRPr/>
            </a:pPr>
            <a:endParaRPr lang="fr-FR" sz="400" dirty="0" smtClean="0">
              <a:latin typeface="Verdana" pitchFamily="34" charset="0"/>
            </a:endParaRPr>
          </a:p>
          <a:p>
            <a:pPr marL="0" indent="0" algn="l" rtl="0" eaLnBrk="1" fontAlgn="auto" hangingPunct="1">
              <a:spcBef>
                <a:spcPts val="600"/>
              </a:spcBef>
              <a:spcAft>
                <a:spcPts val="0"/>
              </a:spcAft>
              <a:buClr>
                <a:srgbClr val="A50021"/>
              </a:buClr>
              <a:buFont typeface="Arial" pitchFamily="34" charset="0"/>
              <a:buNone/>
              <a:defRPr/>
            </a:pPr>
            <a:r>
              <a:rPr lang="fr-FR" sz="1800" b="1" dirty="0" smtClean="0">
                <a:latin typeface="Verdana" pitchFamily="34" charset="0"/>
              </a:rPr>
              <a:t>Une gestion collégiale:  Conseil des Doyens</a:t>
            </a:r>
          </a:p>
        </p:txBody>
      </p:sp>
      <p:sp>
        <p:nvSpPr>
          <p:cNvPr id="6" name="Rectangle 2"/>
          <p:cNvSpPr txBox="1">
            <a:spLocks noChangeArrowheads="1"/>
          </p:cNvSpPr>
          <p:nvPr/>
        </p:nvSpPr>
        <p:spPr>
          <a:xfrm>
            <a:off x="34925" y="-26988"/>
            <a:ext cx="8066088" cy="504826"/>
          </a:xfrm>
          <a:prstGeom prst="rect">
            <a:avLst/>
          </a:prstGeom>
        </p:spPr>
        <p:txBody>
          <a:bodyPr/>
          <a:lstStyle/>
          <a:p>
            <a:pPr rtl="1" fontAlgn="auto">
              <a:spcBef>
                <a:spcPts val="0"/>
              </a:spcBef>
              <a:spcAft>
                <a:spcPts val="0"/>
              </a:spcAft>
              <a:defRPr/>
            </a:pPr>
            <a:r>
              <a:rPr lang="fr-FR" sz="2800" b="1" dirty="0">
                <a:solidFill>
                  <a:srgbClr val="006AB3"/>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Les instances de l’UH2MC</a:t>
            </a:r>
            <a:endParaRPr lang="ar-SA" sz="2800" b="1" dirty="0">
              <a:solidFill>
                <a:srgbClr val="006AB3"/>
              </a:solidFill>
              <a:effectLst>
                <a:outerShdw blurRad="31750" dist="25400" dir="5400000" algn="tl" rotWithShape="0">
                  <a:srgbClr val="000000">
                    <a:alpha val="25000"/>
                  </a:srgbClr>
                </a:outerShdw>
              </a:effectLst>
              <a:latin typeface="Times New Roman" pitchFamily="18" charset="0"/>
              <a:ea typeface="+mj-ea"/>
              <a:cs typeface="Times New Roman" pitchFamily="18" charset="0"/>
            </a:endParaRPr>
          </a:p>
        </p:txBody>
      </p:sp>
      <p:grpSp>
        <p:nvGrpSpPr>
          <p:cNvPr id="2" name="Groupe 50"/>
          <p:cNvGrpSpPr>
            <a:grpSpLocks/>
          </p:cNvGrpSpPr>
          <p:nvPr/>
        </p:nvGrpSpPr>
        <p:grpSpPr bwMode="auto">
          <a:xfrm>
            <a:off x="1692275" y="549275"/>
            <a:ext cx="2735263" cy="142875"/>
            <a:chOff x="683568" y="548680"/>
            <a:chExt cx="2736304" cy="144016"/>
          </a:xfrm>
        </p:grpSpPr>
        <p:sp>
          <p:nvSpPr>
            <p:cNvPr id="52" name="Ellipse 51"/>
            <p:cNvSpPr/>
            <p:nvPr/>
          </p:nvSpPr>
          <p:spPr>
            <a:xfrm>
              <a:off x="683568" y="548680"/>
              <a:ext cx="144518" cy="144016"/>
            </a:xfrm>
            <a:prstGeom prst="ellipse">
              <a:avLst/>
            </a:prstGeom>
            <a:solidFill>
              <a:srgbClr val="0070C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MA"/>
            </a:p>
          </p:txBody>
        </p:sp>
        <p:sp>
          <p:nvSpPr>
            <p:cNvPr id="53" name="Ellipse 52"/>
            <p:cNvSpPr/>
            <p:nvPr/>
          </p:nvSpPr>
          <p:spPr>
            <a:xfrm>
              <a:off x="1201290" y="548680"/>
              <a:ext cx="144518" cy="144016"/>
            </a:xfrm>
            <a:prstGeom prst="ellipse">
              <a:avLst/>
            </a:prstGeom>
            <a:solidFill>
              <a:srgbClr val="C0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MA"/>
            </a:p>
          </p:txBody>
        </p:sp>
        <p:sp>
          <p:nvSpPr>
            <p:cNvPr id="54" name="Ellipse 53"/>
            <p:cNvSpPr/>
            <p:nvPr/>
          </p:nvSpPr>
          <p:spPr>
            <a:xfrm>
              <a:off x="1720601" y="548680"/>
              <a:ext cx="144517" cy="144016"/>
            </a:xfrm>
            <a:prstGeom prst="ellipse">
              <a:avLst/>
            </a:prstGeom>
            <a:solidFill>
              <a:srgbClr val="F68222"/>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MA"/>
            </a:p>
          </p:txBody>
        </p:sp>
        <p:sp>
          <p:nvSpPr>
            <p:cNvPr id="55" name="Ellipse 54"/>
            <p:cNvSpPr/>
            <p:nvPr/>
          </p:nvSpPr>
          <p:spPr>
            <a:xfrm>
              <a:off x="2238322" y="548680"/>
              <a:ext cx="144517" cy="144016"/>
            </a:xfrm>
            <a:prstGeom prst="ellipse">
              <a:avLst/>
            </a:prstGeom>
            <a:solidFill>
              <a:srgbClr val="0066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MA"/>
            </a:p>
          </p:txBody>
        </p:sp>
        <p:sp>
          <p:nvSpPr>
            <p:cNvPr id="56" name="Ellipse 55"/>
            <p:cNvSpPr/>
            <p:nvPr/>
          </p:nvSpPr>
          <p:spPr>
            <a:xfrm>
              <a:off x="2757632" y="548680"/>
              <a:ext cx="144518" cy="144016"/>
            </a:xfrm>
            <a:prstGeom prst="ellipse">
              <a:avLst/>
            </a:prstGeom>
            <a:solidFill>
              <a:srgbClr val="660066"/>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MA"/>
            </a:p>
          </p:txBody>
        </p:sp>
        <p:sp>
          <p:nvSpPr>
            <p:cNvPr id="57" name="Ellipse 56"/>
            <p:cNvSpPr/>
            <p:nvPr/>
          </p:nvSpPr>
          <p:spPr>
            <a:xfrm>
              <a:off x="3275354" y="548680"/>
              <a:ext cx="144518" cy="144016"/>
            </a:xfrm>
            <a:prstGeom prst="ellipse">
              <a:avLst/>
            </a:prstGeom>
            <a:solidFill>
              <a:srgbClr val="00808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fontAlgn="auto">
                <a:spcBef>
                  <a:spcPts val="0"/>
                </a:spcBef>
                <a:spcAft>
                  <a:spcPts val="0"/>
                </a:spcAft>
                <a:defRPr/>
              </a:pPr>
              <a:endParaRPr lang="ar-MA"/>
            </a:p>
          </p:txBody>
        </p:sp>
      </p:grpSp>
      <p:sp>
        <p:nvSpPr>
          <p:cNvPr id="7173" name="Rectangle 3"/>
          <p:cNvSpPr txBox="1">
            <a:spLocks noChangeArrowheads="1"/>
          </p:cNvSpPr>
          <p:nvPr/>
        </p:nvSpPr>
        <p:spPr bwMode="auto">
          <a:xfrm>
            <a:off x="1928794" y="4214818"/>
            <a:ext cx="5249869" cy="2060575"/>
          </a:xfrm>
          <a:prstGeom prst="rect">
            <a:avLst/>
          </a:prstGeom>
          <a:noFill/>
          <a:ln w="9525">
            <a:noFill/>
            <a:miter lim="800000"/>
            <a:headEnd/>
            <a:tailEnd/>
          </a:ln>
        </p:spPr>
        <p:txBody>
          <a:bodyPr/>
          <a:lstStyle/>
          <a:p>
            <a:pPr marL="266700" lvl="2" indent="-180975">
              <a:spcBef>
                <a:spcPts val="600"/>
              </a:spcBef>
              <a:buClr>
                <a:srgbClr val="006AB3"/>
              </a:buClr>
              <a:buFont typeface="Wingdings" pitchFamily="2" charset="2"/>
              <a:buChar char="§"/>
            </a:pPr>
            <a:r>
              <a:rPr lang="fr-FR" sz="1400" dirty="0">
                <a:latin typeface="Verdana" pitchFamily="34" charset="0"/>
              </a:rPr>
              <a:t>L’implication et l’engagement;</a:t>
            </a:r>
          </a:p>
          <a:p>
            <a:pPr marL="266700" lvl="2" indent="-180975">
              <a:spcBef>
                <a:spcPts val="600"/>
              </a:spcBef>
              <a:buClr>
                <a:srgbClr val="006AB3"/>
              </a:buClr>
              <a:buFont typeface="Wingdings" pitchFamily="2" charset="2"/>
              <a:buChar char="§"/>
            </a:pPr>
            <a:r>
              <a:rPr lang="fr-FR" sz="1400" dirty="0">
                <a:latin typeface="Verdana" pitchFamily="34" charset="0"/>
              </a:rPr>
              <a:t>La bonne volonté;  </a:t>
            </a:r>
          </a:p>
          <a:p>
            <a:pPr marL="266700" lvl="2" indent="-180975">
              <a:spcBef>
                <a:spcPts val="600"/>
              </a:spcBef>
              <a:buClr>
                <a:srgbClr val="006AB3"/>
              </a:buClr>
              <a:buFont typeface="Wingdings" pitchFamily="2" charset="2"/>
              <a:buChar char="§"/>
            </a:pPr>
            <a:r>
              <a:rPr lang="fr-FR" sz="1400" dirty="0">
                <a:latin typeface="Verdana" pitchFamily="34" charset="0"/>
              </a:rPr>
              <a:t>Respect des autres; </a:t>
            </a:r>
          </a:p>
          <a:p>
            <a:pPr marL="266700" lvl="2" indent="-180975">
              <a:spcBef>
                <a:spcPts val="600"/>
              </a:spcBef>
              <a:buClr>
                <a:srgbClr val="006AB3"/>
              </a:buClr>
              <a:buFont typeface="Wingdings" pitchFamily="2" charset="2"/>
              <a:buChar char="§"/>
            </a:pPr>
            <a:r>
              <a:rPr lang="fr-FR" sz="1400" dirty="0">
                <a:latin typeface="Verdana" pitchFamily="34" charset="0"/>
              </a:rPr>
              <a:t>Esprit d’appartenance à l’université;</a:t>
            </a:r>
          </a:p>
          <a:p>
            <a:pPr marL="266700" lvl="2" indent="-180975">
              <a:spcBef>
                <a:spcPts val="600"/>
              </a:spcBef>
              <a:buClr>
                <a:srgbClr val="006AB3"/>
              </a:buClr>
              <a:buFont typeface="Wingdings" pitchFamily="2" charset="2"/>
              <a:buChar char="§"/>
            </a:pPr>
            <a:r>
              <a:rPr lang="fr-FR" sz="1400" dirty="0">
                <a:latin typeface="Verdana" pitchFamily="34" charset="0"/>
              </a:rPr>
              <a:t>Responsabilité;</a:t>
            </a:r>
          </a:p>
          <a:p>
            <a:pPr marL="266700" lvl="2" indent="-180975">
              <a:spcBef>
                <a:spcPts val="600"/>
              </a:spcBef>
              <a:buClr>
                <a:srgbClr val="006AB3"/>
              </a:buClr>
              <a:buFont typeface="Wingdings" pitchFamily="2" charset="2"/>
              <a:buChar char="§"/>
            </a:pPr>
            <a:r>
              <a:rPr lang="fr-FR" sz="1400" dirty="0">
                <a:latin typeface="Verdana" pitchFamily="34" charset="0"/>
              </a:rPr>
              <a:t>Esprit de partage; </a:t>
            </a:r>
          </a:p>
          <a:p>
            <a:pPr marL="266700" lvl="2" indent="-180975">
              <a:spcBef>
                <a:spcPts val="600"/>
              </a:spcBef>
              <a:buClr>
                <a:srgbClr val="006AB3"/>
              </a:buClr>
              <a:buFont typeface="Wingdings" pitchFamily="2" charset="2"/>
              <a:buChar char="§"/>
            </a:pPr>
            <a:r>
              <a:rPr lang="fr-FR" sz="1400" dirty="0">
                <a:latin typeface="Verdana" pitchFamily="34" charset="0"/>
              </a:rPr>
              <a:t>Intégrité et éthique. </a:t>
            </a:r>
            <a:endParaRPr lang="fr-FR" sz="1200" dirty="0">
              <a:latin typeface="Verdana" pitchFamily="34" charset="0"/>
            </a:endParaRPr>
          </a:p>
        </p:txBody>
      </p:sp>
      <p:sp>
        <p:nvSpPr>
          <p:cNvPr id="59" name="Rectangle 2"/>
          <p:cNvSpPr>
            <a:spLocks noGrp="1" noChangeArrowheads="1"/>
          </p:cNvSpPr>
          <p:nvPr>
            <p:ph type="title"/>
          </p:nvPr>
        </p:nvSpPr>
        <p:spPr>
          <a:xfrm>
            <a:off x="285720" y="3500438"/>
            <a:ext cx="7726363" cy="547688"/>
          </a:xfrm>
        </p:spPr>
        <p:txBody>
          <a:bodyPr rtlCol="1">
            <a:normAutofit fontScale="90000"/>
          </a:bodyPr>
          <a:lstStyle/>
          <a:p>
            <a:pPr algn="ctr" eaLnBrk="1" fontAlgn="auto" hangingPunct="1">
              <a:spcAft>
                <a:spcPts val="0"/>
              </a:spcAft>
              <a:defRPr/>
            </a:pPr>
            <a:r>
              <a:rPr lang="fr-FR" sz="3200" b="1" dirty="0">
                <a:effectLst>
                  <a:outerShdw blurRad="31750" dist="25400" dir="5400000" algn="tl" rotWithShape="0">
                    <a:srgbClr val="000000">
                      <a:alpha val="25000"/>
                    </a:srgbClr>
                  </a:outerShdw>
                </a:effectLst>
              </a:rPr>
              <a:t>Partager des valeurs </a:t>
            </a:r>
          </a:p>
        </p:txBody>
      </p:sp>
      <p:pic>
        <p:nvPicPr>
          <p:cNvPr id="21"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a:defRPr/>
            </a:pPr>
            <a:fld id="{6C0472E0-B6A3-4581-B013-BAEC457C8FD4}" type="slidenum">
              <a:rPr lang="fr-FR" smtClean="0"/>
              <a:pPr>
                <a:defRPr/>
              </a:pPr>
              <a:t>5</a:t>
            </a:fld>
            <a:endParaRPr lang="fr-FR"/>
          </a:p>
        </p:txBody>
      </p:sp>
      <p:sp>
        <p:nvSpPr>
          <p:cNvPr id="2049" name="Rectangle 1"/>
          <p:cNvSpPr>
            <a:spLocks noChangeArrowheads="1"/>
          </p:cNvSpPr>
          <p:nvPr/>
        </p:nvSpPr>
        <p:spPr bwMode="auto">
          <a:xfrm>
            <a:off x="571472" y="1571612"/>
            <a:ext cx="7429552"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eaLnBrk="1" hangingPunct="1">
              <a:buFont typeface="Wingdings" pitchFamily="2" charset="2"/>
              <a:buChar char="Ø"/>
            </a:pPr>
            <a:r>
              <a:rPr lang="fr-BE" sz="2000" dirty="0" smtClean="0">
                <a:solidFill>
                  <a:schemeClr val="accent1">
                    <a:lumMod val="75000"/>
                  </a:schemeClr>
                </a:solidFill>
                <a:latin typeface="Times New Roman" pitchFamily="18" charset="0"/>
                <a:cs typeface="Times New Roman" pitchFamily="18" charset="0"/>
              </a:rPr>
              <a:t>Comment la CASAM est-elle organisée (interne)?</a:t>
            </a:r>
            <a:endParaRPr lang="fr-FR" sz="2000" dirty="0" smtClean="0">
              <a:solidFill>
                <a:schemeClr val="accent1">
                  <a:lumMod val="75000"/>
                </a:schemeClr>
              </a:solidFill>
              <a:latin typeface="Times New Roman" pitchFamily="18" charset="0"/>
              <a:cs typeface="Times New Roman" pitchFamily="18" charset="0"/>
            </a:endParaRPr>
          </a:p>
          <a:p>
            <a:pPr marL="800100" lvl="1" indent="-342900" eaLnBrk="0" hangingPunct="0">
              <a:buFont typeface="Wingdings" pitchFamily="2" charset="2"/>
              <a:buChar char="Ø"/>
            </a:pPr>
            <a:r>
              <a:rPr lang="fr-BE" sz="2000" dirty="0" smtClean="0">
                <a:solidFill>
                  <a:schemeClr val="accent1">
                    <a:lumMod val="75000"/>
                  </a:schemeClr>
                </a:solidFill>
                <a:latin typeface="Times New Roman" pitchFamily="18" charset="0"/>
                <a:cs typeface="Times New Roman" pitchFamily="18" charset="0"/>
              </a:rPr>
              <a:t>Liste des Membres CASAM </a:t>
            </a:r>
            <a:endParaRPr lang="fr-FR" sz="2000" dirty="0" smtClean="0">
              <a:solidFill>
                <a:schemeClr val="accent1">
                  <a:lumMod val="75000"/>
                </a:schemeClr>
              </a:solidFill>
              <a:latin typeface="Times New Roman" pitchFamily="18" charset="0"/>
              <a:cs typeface="Times New Roman" pitchFamily="18" charset="0"/>
            </a:endParaRPr>
          </a:p>
          <a:p>
            <a:pPr marL="800100" lvl="1" indent="-342900" eaLnBrk="0" hangingPunct="0">
              <a:buFont typeface="Wingdings" pitchFamily="2" charset="2"/>
              <a:buChar char="Ø"/>
            </a:pPr>
            <a:r>
              <a:rPr lang="fr-BE" sz="2000" dirty="0" smtClean="0">
                <a:solidFill>
                  <a:schemeClr val="accent1">
                    <a:lumMod val="75000"/>
                  </a:schemeClr>
                </a:solidFill>
                <a:latin typeface="Times New Roman" pitchFamily="18" charset="0"/>
                <a:cs typeface="Times New Roman" pitchFamily="18" charset="0"/>
              </a:rPr>
              <a:t>Expérience professionnelle des membres CASAM</a:t>
            </a:r>
          </a:p>
          <a:p>
            <a:pPr marL="800100" lvl="1" indent="-342900" eaLnBrk="0" hangingPunct="0">
              <a:buFont typeface="Wingdings" pitchFamily="2" charset="2"/>
              <a:buChar char="Ø"/>
            </a:pPr>
            <a:r>
              <a:rPr lang="fr-BE" sz="2000" dirty="0" smtClean="0">
                <a:solidFill>
                  <a:schemeClr val="accent1">
                    <a:lumMod val="75000"/>
                  </a:schemeClr>
                </a:solidFill>
                <a:latin typeface="Times New Roman" pitchFamily="18" charset="0"/>
                <a:cs typeface="Times New Roman" pitchFamily="18" charset="0"/>
              </a:rPr>
              <a:t> ( valeur ajoutée, compétences de chaque membre en fonction des objectifs CASAM) </a:t>
            </a:r>
            <a:endParaRPr lang="fr-FR" sz="2000" dirty="0" smtClean="0">
              <a:solidFill>
                <a:schemeClr val="accent1">
                  <a:lumMod val="75000"/>
                </a:schemeClr>
              </a:solidFill>
              <a:latin typeface="Times New Roman" pitchFamily="18" charset="0"/>
              <a:cs typeface="Times New Roman" pitchFamily="18" charset="0"/>
            </a:endParaRPr>
          </a:p>
          <a:p>
            <a:pPr marL="342900" indent="-342900" eaLnBrk="0" hangingPunct="0">
              <a:buFont typeface="Wingdings" pitchFamily="2" charset="2"/>
              <a:buChar char="Ø"/>
            </a:pPr>
            <a:r>
              <a:rPr lang="fr-BE" sz="2000" dirty="0" smtClean="0">
                <a:solidFill>
                  <a:schemeClr val="accent1">
                    <a:lumMod val="75000"/>
                  </a:schemeClr>
                </a:solidFill>
                <a:latin typeface="Times New Roman" pitchFamily="18" charset="0"/>
                <a:cs typeface="Times New Roman" pitchFamily="18" charset="0"/>
              </a:rPr>
              <a:t>Y-a-t-il un organigramme interne de la CASAM? </a:t>
            </a:r>
          </a:p>
        </p:txBody>
      </p:sp>
      <p:pic>
        <p:nvPicPr>
          <p:cNvPr id="5"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p:cNvCxnSpPr/>
          <p:nvPr/>
        </p:nvCxnSpPr>
        <p:spPr>
          <a:xfrm>
            <a:off x="0" y="765175"/>
            <a:ext cx="9144000" cy="0"/>
          </a:xfrm>
          <a:prstGeom prst="line">
            <a:avLst/>
          </a:prstGeom>
        </p:spPr>
        <p:style>
          <a:lnRef idx="3">
            <a:schemeClr val="accent1"/>
          </a:lnRef>
          <a:fillRef idx="0">
            <a:schemeClr val="accent1"/>
          </a:fillRef>
          <a:effectRef idx="2">
            <a:schemeClr val="accent1"/>
          </a:effectRef>
          <a:fontRef idx="minor">
            <a:schemeClr val="tx1"/>
          </a:fontRef>
        </p:style>
      </p:cxnSp>
      <p:sp>
        <p:nvSpPr>
          <p:cNvPr id="5" name="Rectangle 3"/>
          <p:cNvSpPr>
            <a:spLocks noChangeArrowheads="1"/>
          </p:cNvSpPr>
          <p:nvPr/>
        </p:nvSpPr>
        <p:spPr bwMode="auto">
          <a:xfrm>
            <a:off x="0" y="115888"/>
            <a:ext cx="8664575" cy="493712"/>
          </a:xfrm>
          <a:prstGeom prst="rect">
            <a:avLst/>
          </a:prstGeom>
          <a:noFill/>
          <a:ln w="9525">
            <a:noFill/>
            <a:miter lim="800000"/>
            <a:headEnd/>
            <a:tailEnd/>
          </a:ln>
        </p:spPr>
        <p:txBody>
          <a:bodyPr>
            <a:spAutoFit/>
          </a:bodyPr>
          <a:lstStyle/>
          <a:p>
            <a:pPr>
              <a:defRPr/>
            </a:pPr>
            <a:r>
              <a:rPr lang="fr-FR" sz="2600" dirty="0" smtClean="0">
                <a:solidFill>
                  <a:srgbClr val="0070C0"/>
                </a:solidFill>
                <a:effectLst>
                  <a:outerShdw blurRad="38100" dist="38100" dir="2700000" algn="tl">
                    <a:srgbClr val="000000">
                      <a:alpha val="43137"/>
                    </a:srgbClr>
                  </a:outerShdw>
                </a:effectLst>
                <a:latin typeface="+mj-lt"/>
                <a:ea typeface="+mj-ea"/>
                <a:cs typeface="+mj-cs"/>
              </a:rPr>
              <a:t>Organisation interne du CASAM</a:t>
            </a:r>
            <a:endParaRPr lang="fr-FR" dirty="0">
              <a:hlinkClick r:id="rId2"/>
            </a:endParaRPr>
          </a:p>
        </p:txBody>
      </p:sp>
      <p:sp>
        <p:nvSpPr>
          <p:cNvPr id="115713" name="Rectangle 1"/>
          <p:cNvSpPr>
            <a:spLocks noChangeArrowheads="1"/>
          </p:cNvSpPr>
          <p:nvPr/>
        </p:nvSpPr>
        <p:spPr bwMode="auto">
          <a:xfrm>
            <a:off x="0" y="928670"/>
            <a:ext cx="8834437" cy="369332"/>
          </a:xfrm>
          <a:prstGeom prst="rect">
            <a:avLst/>
          </a:prstGeom>
          <a:noFill/>
          <a:ln w="9525">
            <a:noFill/>
            <a:miter lim="800000"/>
            <a:headEnd/>
            <a:tailEnd/>
          </a:ln>
          <a:effectLst/>
        </p:spPr>
        <p:txBody>
          <a:bodyPr wrap="square" anchor="ctr">
            <a:spAutoFit/>
          </a:bodyPr>
          <a:lstStyle/>
          <a:p>
            <a:pPr marL="342900" indent="-342900" eaLnBrk="0" hangingPunct="0">
              <a:buFont typeface="+mj-lt"/>
              <a:buAutoNum type="arabicPeriod"/>
              <a:defRPr/>
            </a:pPr>
            <a:r>
              <a:rPr lang="fr-FR" dirty="0" smtClean="0">
                <a:latin typeface="Times New Roman" pitchFamily="18" charset="0"/>
                <a:cs typeface="Times New Roman" pitchFamily="18" charset="0"/>
              </a:rPr>
              <a:t>Liste des membres CASAM</a:t>
            </a:r>
          </a:p>
        </p:txBody>
      </p:sp>
      <p:graphicFrame>
        <p:nvGraphicFramePr>
          <p:cNvPr id="6" name="Tableau 5"/>
          <p:cNvGraphicFramePr>
            <a:graphicFrameLocks noGrp="1"/>
          </p:cNvGraphicFramePr>
          <p:nvPr/>
        </p:nvGraphicFramePr>
        <p:xfrm>
          <a:off x="500034" y="1428736"/>
          <a:ext cx="8143932" cy="4084320"/>
        </p:xfrm>
        <a:graphic>
          <a:graphicData uri="http://schemas.openxmlformats.org/drawingml/2006/table">
            <a:tbl>
              <a:tblPr firstRow="1" bandRow="1">
                <a:tableStyleId>{5C22544A-7EE6-4342-B048-85BDC9FD1C3A}</a:tableStyleId>
              </a:tblPr>
              <a:tblGrid>
                <a:gridCol w="2714644"/>
                <a:gridCol w="2714644"/>
                <a:gridCol w="2714644"/>
              </a:tblGrid>
              <a:tr h="289125">
                <a:tc>
                  <a:txBody>
                    <a:bodyPr/>
                    <a:lstStyle/>
                    <a:p>
                      <a:pPr algn="ctr" rtl="0">
                        <a:lnSpc>
                          <a:spcPct val="115000"/>
                        </a:lnSpc>
                        <a:spcAft>
                          <a:spcPts val="0"/>
                        </a:spcAft>
                      </a:pPr>
                      <a:r>
                        <a:rPr lang="fr-FR" sz="1600" b="0" dirty="0">
                          <a:latin typeface="Times New Roman" pitchFamily="18" charset="0"/>
                          <a:ea typeface="Times New Roman"/>
                          <a:cs typeface="Times New Roman" pitchFamily="18" charset="0"/>
                        </a:rPr>
                        <a:t>Nom &amp; prénom</a:t>
                      </a:r>
                      <a:endParaRPr lang="fr-FR" sz="1200" b="0" dirty="0">
                        <a:latin typeface="Times New Roman" pitchFamily="18" charset="0"/>
                        <a:ea typeface="Times New Roman"/>
                        <a:cs typeface="Times New Roman" pitchFamily="18" charset="0"/>
                      </a:endParaRPr>
                    </a:p>
                  </a:txBody>
                  <a:tcPr marL="68580" marR="68580" marT="0" marB="0"/>
                </a:tc>
                <a:tc>
                  <a:txBody>
                    <a:bodyPr/>
                    <a:lstStyle/>
                    <a:p>
                      <a:pPr algn="ctr" rtl="0">
                        <a:lnSpc>
                          <a:spcPct val="115000"/>
                        </a:lnSpc>
                        <a:spcAft>
                          <a:spcPts val="0"/>
                        </a:spcAft>
                      </a:pPr>
                      <a:r>
                        <a:rPr lang="fr-FR" sz="1600" b="0" dirty="0">
                          <a:latin typeface="Times New Roman" pitchFamily="18" charset="0"/>
                          <a:ea typeface="Times New Roman"/>
                          <a:cs typeface="Times New Roman" pitchFamily="18" charset="0"/>
                        </a:rPr>
                        <a:t>Fonction </a:t>
                      </a:r>
                      <a:endParaRPr lang="fr-FR" sz="1200" b="0" dirty="0">
                        <a:latin typeface="Times New Roman" pitchFamily="18" charset="0"/>
                        <a:ea typeface="Times New Roman"/>
                        <a:cs typeface="Times New Roman" pitchFamily="18" charset="0"/>
                      </a:endParaRPr>
                    </a:p>
                  </a:txBody>
                  <a:tcPr marL="68580" marR="68580" marT="0" marB="0"/>
                </a:tc>
                <a:tc>
                  <a:txBody>
                    <a:bodyPr/>
                    <a:lstStyle/>
                    <a:p>
                      <a:pPr algn="ctr"/>
                      <a:r>
                        <a:rPr lang="fr-FR" sz="1600" b="0" dirty="0" smtClean="0">
                          <a:latin typeface="Times New Roman" pitchFamily="18" charset="0"/>
                          <a:cs typeface="Times New Roman" pitchFamily="18" charset="0"/>
                        </a:rPr>
                        <a:t>Valeur ajoutée</a:t>
                      </a:r>
                      <a:endParaRPr lang="fr-FR" sz="1600" b="0" dirty="0">
                        <a:latin typeface="Times New Roman" pitchFamily="18" charset="0"/>
                        <a:cs typeface="Times New Roman" pitchFamily="18" charset="0"/>
                      </a:endParaRPr>
                    </a:p>
                  </a:txBody>
                  <a:tcPr/>
                </a:tc>
              </a:tr>
              <a:tr h="329979">
                <a:tc>
                  <a:txBody>
                    <a:bodyPr/>
                    <a:lstStyle/>
                    <a:p>
                      <a:pPr algn="l" rtl="0">
                        <a:spcAft>
                          <a:spcPts val="0"/>
                        </a:spcAft>
                      </a:pPr>
                      <a:r>
                        <a:rPr lang="fr-FR" sz="1400" b="0" dirty="0">
                          <a:latin typeface="Times New Roman" pitchFamily="18" charset="0"/>
                          <a:ea typeface="Times New Roman"/>
                          <a:cs typeface="Times New Roman" pitchFamily="18" charset="0"/>
                        </a:rPr>
                        <a:t>Mme Es </a:t>
                      </a:r>
                      <a:r>
                        <a:rPr lang="fr-FR" sz="1400" b="0" dirty="0" err="1">
                          <a:latin typeface="Times New Roman" pitchFamily="18" charset="0"/>
                          <a:ea typeface="Times New Roman"/>
                          <a:cs typeface="Times New Roman" pitchFamily="18" charset="0"/>
                        </a:rPr>
                        <a:t>Saaadia</a:t>
                      </a:r>
                      <a:r>
                        <a:rPr lang="fr-FR" sz="1400" b="0" dirty="0">
                          <a:latin typeface="Times New Roman" pitchFamily="18" charset="0"/>
                          <a:ea typeface="Times New Roman"/>
                          <a:cs typeface="Times New Roman" pitchFamily="18" charset="0"/>
                        </a:rPr>
                        <a:t> AOULA</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algn="l" rtl="0">
                        <a:spcAft>
                          <a:spcPts val="0"/>
                        </a:spcAft>
                      </a:pPr>
                      <a:r>
                        <a:rPr lang="fr-FR" sz="1400" b="0" dirty="0">
                          <a:latin typeface="Times New Roman" pitchFamily="18" charset="0"/>
                          <a:ea typeface="Times New Roman"/>
                          <a:cs typeface="Times New Roman" pitchFamily="18" charset="0"/>
                        </a:rPr>
                        <a:t>Professeur </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400" b="0" dirty="0" smtClean="0">
                          <a:latin typeface="Times New Roman" pitchFamily="18" charset="0"/>
                          <a:ea typeface="Times New Roman"/>
                          <a:cs typeface="Times New Roman" pitchFamily="18" charset="0"/>
                        </a:rPr>
                        <a:t>Membre associatif</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400" b="0" dirty="0" smtClean="0">
                          <a:latin typeface="Times New Roman" pitchFamily="18" charset="0"/>
                          <a:ea typeface="Times New Roman"/>
                          <a:cs typeface="Times New Roman" pitchFamily="18" charset="0"/>
                        </a:rPr>
                        <a:t>Consultante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400" b="0" dirty="0" smtClean="0">
                          <a:latin typeface="Times New Roman" pitchFamily="18" charset="0"/>
                          <a:ea typeface="Times New Roman"/>
                          <a:cs typeface="Times New Roman" pitchFamily="18" charset="0"/>
                        </a:rPr>
                        <a:t>Membre de l’Interface ENSET/monde socioéconomique</a:t>
                      </a:r>
                      <a:endParaRPr kumimoji="0" lang="fr-FR" sz="1400" b="0" kern="1200" dirty="0">
                        <a:solidFill>
                          <a:schemeClr val="dk1"/>
                        </a:solidFill>
                        <a:latin typeface="Times New Roman" pitchFamily="18" charset="0"/>
                        <a:ea typeface="Times New Roman"/>
                        <a:cs typeface="Times New Roman" pitchFamily="18" charset="0"/>
                      </a:endParaRPr>
                    </a:p>
                  </a:txBody>
                  <a:tcPr/>
                </a:tc>
              </a:tr>
              <a:tr h="329979">
                <a:tc>
                  <a:txBody>
                    <a:bodyPr/>
                    <a:lstStyle/>
                    <a:p>
                      <a:pPr algn="l" rtl="0">
                        <a:spcAft>
                          <a:spcPts val="0"/>
                        </a:spcAft>
                      </a:pPr>
                      <a:r>
                        <a:rPr lang="fr-FR" sz="1400" b="0" dirty="0">
                          <a:latin typeface="Times New Roman" pitchFamily="18" charset="0"/>
                          <a:ea typeface="Times New Roman"/>
                          <a:cs typeface="Times New Roman" pitchFamily="18" charset="0"/>
                        </a:rPr>
                        <a:t>Mme </a:t>
                      </a:r>
                      <a:r>
                        <a:rPr lang="fr-FR" sz="1400" b="0" dirty="0" err="1">
                          <a:latin typeface="Times New Roman" pitchFamily="18" charset="0"/>
                          <a:ea typeface="Times New Roman"/>
                          <a:cs typeface="Times New Roman" pitchFamily="18" charset="0"/>
                        </a:rPr>
                        <a:t>Omama</a:t>
                      </a:r>
                      <a:r>
                        <a:rPr lang="fr-FR" sz="1400" b="0" dirty="0">
                          <a:latin typeface="Times New Roman" pitchFamily="18" charset="0"/>
                          <a:ea typeface="Times New Roman"/>
                          <a:cs typeface="Times New Roman" pitchFamily="18" charset="0"/>
                        </a:rPr>
                        <a:t> ESSADIK</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algn="l" rtl="0">
                        <a:spcAft>
                          <a:spcPts val="0"/>
                        </a:spcAft>
                      </a:pPr>
                      <a:r>
                        <a:rPr lang="fr-FR" sz="1400" b="0" dirty="0">
                          <a:latin typeface="Times New Roman" pitchFamily="18" charset="0"/>
                          <a:ea typeface="Times New Roman"/>
                          <a:cs typeface="Times New Roman" pitchFamily="18" charset="0"/>
                        </a:rPr>
                        <a:t>Affaires estudiantines</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marL="0" algn="l" rtl="0" eaLnBrk="1" latinLnBrk="0" hangingPunct="1">
                        <a:spcAft>
                          <a:spcPts val="0"/>
                        </a:spcAft>
                        <a:buFont typeface="Arial" pitchFamily="34" charset="0"/>
                        <a:buChar char="•"/>
                      </a:pPr>
                      <a:r>
                        <a:rPr kumimoji="0" lang="fr-FR" sz="1400" b="0" kern="1200" dirty="0" smtClean="0">
                          <a:solidFill>
                            <a:schemeClr val="dk1"/>
                          </a:solidFill>
                          <a:latin typeface="Times New Roman" pitchFamily="18" charset="0"/>
                          <a:ea typeface="Times New Roman"/>
                          <a:cs typeface="Times New Roman" pitchFamily="18" charset="0"/>
                        </a:rPr>
                        <a:t>Chargée du tutorat au niveau de la FSJESM</a:t>
                      </a:r>
                      <a:endParaRPr kumimoji="0" lang="fr-FR" sz="1400" b="0" kern="1200" dirty="0">
                        <a:solidFill>
                          <a:schemeClr val="dk1"/>
                        </a:solidFill>
                        <a:latin typeface="Times New Roman" pitchFamily="18" charset="0"/>
                        <a:ea typeface="Times New Roman"/>
                        <a:cs typeface="Times New Roman" pitchFamily="18" charset="0"/>
                      </a:endParaRPr>
                    </a:p>
                  </a:txBody>
                  <a:tcPr/>
                </a:tc>
              </a:tr>
              <a:tr h="329979">
                <a:tc>
                  <a:txBody>
                    <a:bodyPr/>
                    <a:lstStyle/>
                    <a:p>
                      <a:pPr algn="l" rtl="0">
                        <a:spcAft>
                          <a:spcPts val="0"/>
                        </a:spcAft>
                      </a:pPr>
                      <a:r>
                        <a:rPr lang="fr-FR" sz="1400" b="0" dirty="0">
                          <a:latin typeface="Times New Roman" pitchFamily="18" charset="0"/>
                          <a:ea typeface="Times New Roman"/>
                          <a:cs typeface="Times New Roman" pitchFamily="18" charset="0"/>
                        </a:rPr>
                        <a:t>Mme </a:t>
                      </a:r>
                      <a:r>
                        <a:rPr lang="fr-FR" sz="1400" b="0" dirty="0" err="1">
                          <a:latin typeface="Times New Roman" pitchFamily="18" charset="0"/>
                          <a:ea typeface="Times New Roman"/>
                          <a:cs typeface="Times New Roman" pitchFamily="18" charset="0"/>
                        </a:rPr>
                        <a:t>Khouloud</a:t>
                      </a:r>
                      <a:r>
                        <a:rPr lang="fr-FR" sz="1400" b="0" dirty="0">
                          <a:latin typeface="Times New Roman" pitchFamily="18" charset="0"/>
                          <a:ea typeface="Times New Roman"/>
                          <a:cs typeface="Times New Roman" pitchFamily="18" charset="0"/>
                        </a:rPr>
                        <a:t> SBAI</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algn="l" rtl="0">
                        <a:spcAft>
                          <a:spcPts val="0"/>
                        </a:spcAft>
                      </a:pPr>
                      <a:r>
                        <a:rPr lang="fr-FR" sz="1400" b="0" dirty="0">
                          <a:latin typeface="Times New Roman" pitchFamily="18" charset="0"/>
                          <a:ea typeface="Times New Roman"/>
                          <a:cs typeface="Times New Roman" pitchFamily="18" charset="0"/>
                        </a:rPr>
                        <a:t>Professeur de sociologie et </a:t>
                      </a:r>
                      <a:br>
                        <a:rPr lang="fr-FR" sz="1400" b="0" dirty="0">
                          <a:latin typeface="Times New Roman" pitchFamily="18" charset="0"/>
                          <a:ea typeface="Times New Roman"/>
                          <a:cs typeface="Times New Roman" pitchFamily="18" charset="0"/>
                        </a:rPr>
                      </a:b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marL="0" algn="l" rtl="0" eaLnBrk="1" latinLnBrk="0" hangingPunct="1">
                        <a:spcAft>
                          <a:spcPts val="0"/>
                        </a:spcAft>
                        <a:buFont typeface="Arial" pitchFamily="34" charset="0"/>
                        <a:buChar char="•"/>
                      </a:pPr>
                      <a:r>
                        <a:rPr lang="fr-FR" sz="1400" b="0" dirty="0" smtClean="0">
                          <a:latin typeface="Times New Roman" pitchFamily="18" charset="0"/>
                          <a:ea typeface="Times New Roman"/>
                          <a:cs typeface="Times New Roman" pitchFamily="18" charset="0"/>
                        </a:rPr>
                        <a:t>membre associatif</a:t>
                      </a:r>
                    </a:p>
                    <a:p>
                      <a:pPr marL="0" algn="l" rtl="0" eaLnBrk="1" latinLnBrk="0" hangingPunct="1">
                        <a:spcAft>
                          <a:spcPts val="0"/>
                        </a:spcAft>
                        <a:buFont typeface="Arial" pitchFamily="34" charset="0"/>
                        <a:buChar char="•"/>
                      </a:pPr>
                      <a:r>
                        <a:rPr kumimoji="0" lang="fr-FR" sz="1400" b="0" kern="1200" dirty="0" smtClean="0">
                          <a:solidFill>
                            <a:schemeClr val="dk1"/>
                          </a:solidFill>
                          <a:latin typeface="Times New Roman" pitchFamily="18" charset="0"/>
                          <a:ea typeface="Times New Roman"/>
                          <a:cs typeface="Times New Roman" pitchFamily="18" charset="0"/>
                        </a:rPr>
                        <a:t>Responsable de filière « Education spécialisée »</a:t>
                      </a:r>
                      <a:endParaRPr kumimoji="0" lang="fr-FR" sz="1400" b="0" kern="1200" dirty="0">
                        <a:solidFill>
                          <a:schemeClr val="dk1"/>
                        </a:solidFill>
                        <a:latin typeface="Times New Roman" pitchFamily="18" charset="0"/>
                        <a:ea typeface="Times New Roman"/>
                        <a:cs typeface="Times New Roman" pitchFamily="18" charset="0"/>
                      </a:endParaRPr>
                    </a:p>
                  </a:txBody>
                  <a:tcPr/>
                </a:tc>
              </a:tr>
              <a:tr h="439972">
                <a:tc>
                  <a:txBody>
                    <a:bodyPr/>
                    <a:lstStyle/>
                    <a:p>
                      <a:pPr algn="l" rtl="0">
                        <a:spcAft>
                          <a:spcPts val="0"/>
                        </a:spcAft>
                      </a:pPr>
                      <a:r>
                        <a:rPr lang="fr-FR" sz="1400" b="0">
                          <a:latin typeface="Times New Roman" pitchFamily="18" charset="0"/>
                          <a:ea typeface="Times New Roman"/>
                          <a:cs typeface="Times New Roman" pitchFamily="18" charset="0"/>
                        </a:rPr>
                        <a:t>M Aziz NAAMANI</a:t>
                      </a:r>
                      <a:endParaRPr lang="fr-FR" sz="1200" b="0">
                        <a:latin typeface="Times New Roman" pitchFamily="18" charset="0"/>
                        <a:ea typeface="Times New Roman"/>
                        <a:cs typeface="Times New Roman" pitchFamily="18" charset="0"/>
                      </a:endParaRPr>
                    </a:p>
                  </a:txBody>
                  <a:tcPr marL="68580" marR="68580" marT="0" marB="0" anchor="ctr"/>
                </a:tc>
                <a:tc>
                  <a:txBody>
                    <a:bodyPr/>
                    <a:lstStyle/>
                    <a:p>
                      <a:pPr algn="l" rtl="0">
                        <a:spcAft>
                          <a:spcPts val="0"/>
                        </a:spcAft>
                      </a:pPr>
                      <a:r>
                        <a:rPr lang="fr-FR" sz="1400" b="0" dirty="0">
                          <a:latin typeface="Times New Roman" pitchFamily="18" charset="0"/>
                          <a:ea typeface="Times New Roman"/>
                          <a:cs typeface="Times New Roman" pitchFamily="18" charset="0"/>
                        </a:rPr>
                        <a:t>Secrétaire </a:t>
                      </a:r>
                      <a:r>
                        <a:rPr lang="fr-FR" sz="1400" b="0" dirty="0" smtClean="0">
                          <a:latin typeface="Times New Roman" pitchFamily="18" charset="0"/>
                          <a:ea typeface="Times New Roman"/>
                          <a:cs typeface="Times New Roman" pitchFamily="18" charset="0"/>
                        </a:rPr>
                        <a:t>général</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400" b="0" dirty="0" smtClean="0">
                          <a:latin typeface="Times New Roman" pitchFamily="18" charset="0"/>
                          <a:ea typeface="Times New Roman"/>
                          <a:cs typeface="Times New Roman" pitchFamily="18" charset="0"/>
                        </a:rPr>
                        <a:t>membre associatif</a:t>
                      </a:r>
                    </a:p>
                    <a:p>
                      <a:pPr marL="0" algn="l" rtl="0" eaLnBrk="1" latinLnBrk="0" hangingPunct="1">
                        <a:spcAft>
                          <a:spcPts val="0"/>
                        </a:spcAft>
                        <a:buFont typeface="Arial" pitchFamily="34" charset="0"/>
                        <a:buChar char="•"/>
                      </a:pPr>
                      <a:endParaRPr kumimoji="0" lang="fr-FR" sz="1400" b="0" kern="1200" dirty="0">
                        <a:solidFill>
                          <a:schemeClr val="dk1"/>
                        </a:solidFill>
                        <a:latin typeface="Times New Roman" pitchFamily="18" charset="0"/>
                        <a:ea typeface="Times New Roman"/>
                        <a:cs typeface="Times New Roman" pitchFamily="18" charset="0"/>
                      </a:endParaRPr>
                    </a:p>
                  </a:txBody>
                  <a:tcPr/>
                </a:tc>
              </a:tr>
              <a:tr h="329979">
                <a:tc>
                  <a:txBody>
                    <a:bodyPr/>
                    <a:lstStyle/>
                    <a:p>
                      <a:pPr algn="l" rtl="0">
                        <a:spcAft>
                          <a:spcPts val="0"/>
                        </a:spcAft>
                      </a:pPr>
                      <a:r>
                        <a:rPr lang="fr-FR" sz="1400" b="0">
                          <a:latin typeface="Times New Roman" pitchFamily="18" charset="0"/>
                          <a:ea typeface="Times New Roman"/>
                          <a:cs typeface="Times New Roman" pitchFamily="18" charset="0"/>
                        </a:rPr>
                        <a:t>M Noureddine ELMDARI</a:t>
                      </a:r>
                      <a:endParaRPr lang="fr-FR" sz="1200" b="0">
                        <a:latin typeface="Times New Roman" pitchFamily="18" charset="0"/>
                        <a:ea typeface="Times New Roman"/>
                        <a:cs typeface="Times New Roman" pitchFamily="18" charset="0"/>
                      </a:endParaRPr>
                    </a:p>
                  </a:txBody>
                  <a:tcPr marL="68580" marR="68580" marT="0" marB="0" anchor="ctr"/>
                </a:tc>
                <a:tc>
                  <a:txBody>
                    <a:bodyPr/>
                    <a:lstStyle/>
                    <a:p>
                      <a:pPr algn="l" rtl="0">
                        <a:spcAft>
                          <a:spcPts val="0"/>
                        </a:spcAft>
                      </a:pPr>
                      <a:r>
                        <a:rPr lang="fr-FR" sz="1400" b="0" dirty="0">
                          <a:latin typeface="Times New Roman" pitchFamily="18" charset="0"/>
                          <a:ea typeface="Times New Roman"/>
                          <a:cs typeface="Times New Roman" pitchFamily="18" charset="0"/>
                        </a:rPr>
                        <a:t>Vice doyen</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400" b="0" dirty="0" smtClean="0">
                          <a:latin typeface="Times New Roman" pitchFamily="18" charset="0"/>
                          <a:ea typeface="Times New Roman"/>
                          <a:cs typeface="Times New Roman" pitchFamily="18" charset="0"/>
                        </a:rPr>
                        <a:t>membre associatif</a:t>
                      </a:r>
                    </a:p>
                    <a:p>
                      <a:pPr marL="0" algn="l" rtl="0" eaLnBrk="1" latinLnBrk="0" hangingPunct="1">
                        <a:spcAft>
                          <a:spcPts val="0"/>
                        </a:spcAft>
                      </a:pPr>
                      <a:endParaRPr kumimoji="0" lang="fr-FR" sz="1400" b="0" kern="1200" dirty="0">
                        <a:solidFill>
                          <a:schemeClr val="dk1"/>
                        </a:solidFill>
                        <a:latin typeface="Times New Roman" pitchFamily="18" charset="0"/>
                        <a:ea typeface="Times New Roman"/>
                        <a:cs typeface="Times New Roman" pitchFamily="18" charset="0"/>
                      </a:endParaRPr>
                    </a:p>
                  </a:txBody>
                  <a:tcPr/>
                </a:tc>
              </a:tr>
              <a:tr h="329979">
                <a:tc>
                  <a:txBody>
                    <a:bodyPr/>
                    <a:lstStyle/>
                    <a:p>
                      <a:pPr algn="l" rtl="0">
                        <a:spcAft>
                          <a:spcPts val="0"/>
                        </a:spcAft>
                      </a:pPr>
                      <a:r>
                        <a:rPr lang="fr-FR" sz="1400" b="0">
                          <a:latin typeface="Times New Roman" pitchFamily="18" charset="0"/>
                          <a:ea typeface="Times New Roman"/>
                          <a:cs typeface="Times New Roman" pitchFamily="18" charset="0"/>
                        </a:rPr>
                        <a:t>M Bouchaib ERRAOUI</a:t>
                      </a:r>
                      <a:endParaRPr lang="fr-FR" sz="1200" b="0">
                        <a:latin typeface="Times New Roman" pitchFamily="18" charset="0"/>
                        <a:ea typeface="Times New Roman"/>
                        <a:cs typeface="Times New Roman" pitchFamily="18" charset="0"/>
                      </a:endParaRPr>
                    </a:p>
                  </a:txBody>
                  <a:tcPr marL="68580" marR="68580" marT="0" marB="0" anchor="ctr"/>
                </a:tc>
                <a:tc>
                  <a:txBody>
                    <a:bodyPr/>
                    <a:lstStyle/>
                    <a:p>
                      <a:pPr algn="l" rtl="0">
                        <a:spcAft>
                          <a:spcPts val="0"/>
                        </a:spcAft>
                      </a:pPr>
                      <a:r>
                        <a:rPr lang="fr-FR" sz="1400" b="0" dirty="0">
                          <a:latin typeface="Times New Roman" pitchFamily="18" charset="0"/>
                          <a:ea typeface="Times New Roman"/>
                          <a:cs typeface="Times New Roman" pitchFamily="18" charset="0"/>
                        </a:rPr>
                        <a:t>Service des affaires estudiantines</a:t>
                      </a:r>
                      <a:endParaRPr lang="fr-FR" sz="1200" b="0" dirty="0">
                        <a:latin typeface="Times New Roman" pitchFamily="18" charset="0"/>
                        <a:ea typeface="Times New Roman"/>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400" b="0" dirty="0" smtClean="0">
                          <a:latin typeface="Times New Roman" pitchFamily="18" charset="0"/>
                          <a:ea typeface="Times New Roman"/>
                          <a:cs typeface="Times New Roman" pitchFamily="18" charset="0"/>
                        </a:rPr>
                        <a:t>membre associatif</a:t>
                      </a:r>
                    </a:p>
                    <a:p>
                      <a:pPr marL="0" algn="l" rtl="0" eaLnBrk="1" latinLnBrk="0" hangingPunct="1">
                        <a:spcAft>
                          <a:spcPts val="0"/>
                        </a:spcAft>
                        <a:buFont typeface="Arial" pitchFamily="34" charset="0"/>
                        <a:buNone/>
                      </a:pPr>
                      <a:endParaRPr kumimoji="0" lang="fr-FR" sz="1400" b="0" kern="1200" dirty="0">
                        <a:solidFill>
                          <a:schemeClr val="dk1"/>
                        </a:solidFill>
                        <a:latin typeface="Times New Roman" pitchFamily="18" charset="0"/>
                        <a:ea typeface="Times New Roman"/>
                        <a:cs typeface="Times New Roman" pitchFamily="18" charset="0"/>
                      </a:endParaRPr>
                    </a:p>
                  </a:txBody>
                  <a:tcPr/>
                </a:tc>
              </a:tr>
            </a:tbl>
          </a:graphicData>
        </a:graphic>
      </p:graphicFrame>
      <p:graphicFrame>
        <p:nvGraphicFramePr>
          <p:cNvPr id="7" name="Tableau 6"/>
          <p:cNvGraphicFramePr>
            <a:graphicFrameLocks noGrp="1"/>
          </p:cNvGraphicFramePr>
          <p:nvPr/>
        </p:nvGraphicFramePr>
        <p:xfrm>
          <a:off x="428596" y="5786454"/>
          <a:ext cx="8143932" cy="822960"/>
        </p:xfrm>
        <a:graphic>
          <a:graphicData uri="http://schemas.openxmlformats.org/drawingml/2006/table">
            <a:tbl>
              <a:tblPr firstRow="1" bandRow="1">
                <a:tableStyleId>{5C22544A-7EE6-4342-B048-85BDC9FD1C3A}</a:tableStyleId>
              </a:tblPr>
              <a:tblGrid>
                <a:gridCol w="2714644"/>
                <a:gridCol w="2714644"/>
                <a:gridCol w="2714644"/>
              </a:tblGrid>
              <a:tr h="439972">
                <a:tc>
                  <a:txBody>
                    <a:bodyPr/>
                    <a:lstStyle/>
                    <a:p>
                      <a:pPr marL="0" algn="ctr" rtl="0" eaLnBrk="1" latinLnBrk="0" hangingPunct="1">
                        <a:spcAft>
                          <a:spcPts val="0"/>
                        </a:spcAft>
                      </a:pPr>
                      <a:r>
                        <a:rPr kumimoji="0" lang="fr-FR" sz="1600" b="1" kern="1200" dirty="0" smtClean="0">
                          <a:solidFill>
                            <a:schemeClr val="bg1"/>
                          </a:solidFill>
                          <a:latin typeface="Times New Roman" pitchFamily="18" charset="0"/>
                          <a:ea typeface="Times New Roman"/>
                          <a:cs typeface="Times New Roman" pitchFamily="18" charset="0"/>
                        </a:rPr>
                        <a:t>Mme </a:t>
                      </a:r>
                      <a:r>
                        <a:rPr kumimoji="0" lang="fr-FR" sz="1600" b="1" kern="1200" dirty="0" err="1" smtClean="0">
                          <a:solidFill>
                            <a:schemeClr val="bg1"/>
                          </a:solidFill>
                          <a:latin typeface="Times New Roman" pitchFamily="18" charset="0"/>
                          <a:ea typeface="Times New Roman"/>
                          <a:cs typeface="Times New Roman" pitchFamily="18" charset="0"/>
                        </a:rPr>
                        <a:t>lynda</a:t>
                      </a:r>
                      <a:r>
                        <a:rPr kumimoji="0" lang="fr-FR" sz="1600" b="1" kern="1200" dirty="0" smtClean="0">
                          <a:solidFill>
                            <a:schemeClr val="bg1"/>
                          </a:solidFill>
                          <a:latin typeface="Times New Roman" pitchFamily="18" charset="0"/>
                          <a:ea typeface="Times New Roman"/>
                          <a:cs typeface="Times New Roman" pitchFamily="18" charset="0"/>
                        </a:rPr>
                        <a:t> </a:t>
                      </a:r>
                      <a:r>
                        <a:rPr kumimoji="0" lang="fr-FR" sz="1600" b="1" kern="1200" dirty="0" err="1" smtClean="0">
                          <a:solidFill>
                            <a:schemeClr val="bg1"/>
                          </a:solidFill>
                          <a:latin typeface="Times New Roman" pitchFamily="18" charset="0"/>
                          <a:ea typeface="Times New Roman"/>
                          <a:cs typeface="Times New Roman" pitchFamily="18" charset="0"/>
                        </a:rPr>
                        <a:t>ouchaouka</a:t>
                      </a:r>
                      <a:endParaRPr kumimoji="0" lang="fr-FR" sz="1600" b="1" kern="1200" dirty="0">
                        <a:solidFill>
                          <a:schemeClr val="bg1"/>
                        </a:solidFill>
                        <a:latin typeface="Times New Roman" pitchFamily="18" charset="0"/>
                        <a:ea typeface="Times New Roman"/>
                        <a:cs typeface="Times New Roman" pitchFamily="18" charset="0"/>
                      </a:endParaRPr>
                    </a:p>
                  </a:txBody>
                  <a:tcPr marL="68580" marR="68580" marT="0" marB="0" anchor="ctr"/>
                </a:tc>
                <a:tc>
                  <a:txBody>
                    <a:bodyPr/>
                    <a:lstStyle/>
                    <a:p>
                      <a:pPr algn="ctr" rtl="0">
                        <a:spcAft>
                          <a:spcPts val="0"/>
                        </a:spcAft>
                      </a:pPr>
                      <a:r>
                        <a:rPr kumimoji="0" lang="fr-FR" sz="1600" b="1" kern="1200" dirty="0" smtClean="0">
                          <a:solidFill>
                            <a:schemeClr val="bg1"/>
                          </a:solidFill>
                          <a:latin typeface="Times New Roman" pitchFamily="18" charset="0"/>
                          <a:ea typeface="Times New Roman"/>
                          <a:cs typeface="Times New Roman" pitchFamily="18" charset="0"/>
                        </a:rPr>
                        <a:t>Ingénieur responsable de Gestion</a:t>
                      </a:r>
                      <a:r>
                        <a:rPr kumimoji="0" lang="fr-FR" sz="1600" b="1" kern="1200" baseline="0" dirty="0" smtClean="0">
                          <a:solidFill>
                            <a:schemeClr val="bg1"/>
                          </a:solidFill>
                          <a:latin typeface="Times New Roman" pitchFamily="18" charset="0"/>
                          <a:ea typeface="Times New Roman"/>
                          <a:cs typeface="Times New Roman" pitchFamily="18" charset="0"/>
                        </a:rPr>
                        <a:t> de </a:t>
                      </a:r>
                      <a:r>
                        <a:rPr kumimoji="0" lang="fr-FR" sz="1600" b="1" kern="1200" dirty="0" smtClean="0">
                          <a:solidFill>
                            <a:schemeClr val="bg1"/>
                          </a:solidFill>
                          <a:latin typeface="Times New Roman" pitchFamily="18" charset="0"/>
                          <a:ea typeface="Times New Roman"/>
                          <a:cs typeface="Times New Roman" pitchFamily="18" charset="0"/>
                        </a:rPr>
                        <a:t>projets </a:t>
                      </a:r>
                      <a:endParaRPr kumimoji="0" lang="fr-FR" sz="1600" b="1" kern="1200" dirty="0">
                        <a:solidFill>
                          <a:schemeClr val="bg1"/>
                        </a:solidFill>
                        <a:latin typeface="Times New Roman" pitchFamily="18" charset="0"/>
                        <a:ea typeface="Times New Roman"/>
                        <a:cs typeface="Times New Roman" pitchFamily="18" charset="0"/>
                      </a:endParaRPr>
                    </a:p>
                  </a:txBody>
                  <a:tcPr marL="68580" marR="68580" marT="0" marB="0" anchor="ctr"/>
                </a:tc>
                <a:tc>
                  <a:txBody>
                    <a:bodyPr/>
                    <a:lstStyle/>
                    <a:p>
                      <a:pPr marL="0" algn="ctr" rtl="0" eaLnBrk="1" latinLnBrk="0" hangingPunct="1">
                        <a:spcAft>
                          <a:spcPts val="0"/>
                        </a:spcAft>
                        <a:buFont typeface="Arial" pitchFamily="34" charset="0"/>
                        <a:buChar char="•"/>
                      </a:pPr>
                      <a:r>
                        <a:rPr kumimoji="0" lang="fr-FR" sz="1600" b="1" kern="1200" dirty="0" smtClean="0">
                          <a:solidFill>
                            <a:schemeClr val="bg1"/>
                          </a:solidFill>
                          <a:latin typeface="Times New Roman" pitchFamily="18" charset="0"/>
                          <a:ea typeface="Times New Roman"/>
                          <a:cs typeface="Times New Roman" pitchFamily="18" charset="0"/>
                        </a:rPr>
                        <a:t>Coordination suivi du</a:t>
                      </a:r>
                      <a:r>
                        <a:rPr kumimoji="0" lang="fr-FR" sz="1600" b="1" kern="1200" baseline="0" dirty="0" smtClean="0">
                          <a:solidFill>
                            <a:schemeClr val="bg1"/>
                          </a:solidFill>
                          <a:latin typeface="Times New Roman" pitchFamily="18" charset="0"/>
                          <a:ea typeface="Times New Roman"/>
                          <a:cs typeface="Times New Roman" pitchFamily="18" charset="0"/>
                        </a:rPr>
                        <a:t> projet UMEI au niveau de l’Université</a:t>
                      </a:r>
                      <a:endParaRPr kumimoji="0" lang="fr-FR" sz="1600" b="1" kern="1200" dirty="0">
                        <a:solidFill>
                          <a:schemeClr val="bg1"/>
                        </a:solidFill>
                        <a:latin typeface="Times New Roman" pitchFamily="18" charset="0"/>
                        <a:ea typeface="Times New Roman"/>
                        <a:cs typeface="Times New Roman" pitchFamily="18" charset="0"/>
                      </a:endParaRPr>
                    </a:p>
                  </a:txBody>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7</a:t>
            </a:fld>
            <a:endParaRPr lang="fr-FR"/>
          </a:p>
        </p:txBody>
      </p:sp>
      <p:sp>
        <p:nvSpPr>
          <p:cNvPr id="3" name="Rectangle 2"/>
          <p:cNvSpPr/>
          <p:nvPr/>
        </p:nvSpPr>
        <p:spPr>
          <a:xfrm>
            <a:off x="642910" y="214290"/>
            <a:ext cx="7786742" cy="492443"/>
          </a:xfrm>
          <a:prstGeom prst="rect">
            <a:avLst/>
          </a:prstGeom>
        </p:spPr>
        <p:txBody>
          <a:bodyPr wrap="square">
            <a:spAutoFit/>
          </a:bodyPr>
          <a:lstStyle/>
          <a:p>
            <a:pPr marL="342900" indent="-342900" eaLnBrk="0" hangingPunct="0">
              <a:defRPr/>
            </a:pPr>
            <a:r>
              <a:rPr lang="fr-FR" sz="2600" dirty="0" smtClean="0">
                <a:solidFill>
                  <a:srgbClr val="0070C0"/>
                </a:solidFill>
                <a:effectLst>
                  <a:outerShdw blurRad="38100" dist="38100" dir="2700000" algn="tl">
                    <a:srgbClr val="000000">
                      <a:alpha val="43137"/>
                    </a:srgbClr>
                  </a:outerShdw>
                </a:effectLst>
                <a:latin typeface="+mj-lt"/>
                <a:ea typeface="+mj-ea"/>
                <a:cs typeface="+mj-cs"/>
              </a:rPr>
              <a:t>Organisation  interne du CASAM </a:t>
            </a:r>
          </a:p>
        </p:txBody>
      </p:sp>
      <p:cxnSp>
        <p:nvCxnSpPr>
          <p:cNvPr id="4" name="Connecteur droit 3"/>
          <p:cNvCxnSpPr/>
          <p:nvPr/>
        </p:nvCxnSpPr>
        <p:spPr>
          <a:xfrm>
            <a:off x="0" y="765175"/>
            <a:ext cx="9144000" cy="0"/>
          </a:xfrm>
          <a:prstGeom prst="line">
            <a:avLst/>
          </a:prstGeom>
        </p:spPr>
        <p:style>
          <a:lnRef idx="3">
            <a:schemeClr val="accent1"/>
          </a:lnRef>
          <a:fillRef idx="0">
            <a:schemeClr val="accent1"/>
          </a:fillRef>
          <a:effectRef idx="2">
            <a:schemeClr val="accent1"/>
          </a:effectRef>
          <a:fontRef idx="minor">
            <a:schemeClr val="tx1"/>
          </a:fontRef>
        </p:style>
      </p:cxnSp>
      <p:sp>
        <p:nvSpPr>
          <p:cNvPr id="6" name="ZoneTexte 5"/>
          <p:cNvSpPr txBox="1"/>
          <p:nvPr/>
        </p:nvSpPr>
        <p:spPr>
          <a:xfrm>
            <a:off x="714348" y="1285860"/>
            <a:ext cx="7929618" cy="4524315"/>
          </a:xfrm>
          <a:prstGeom prst="rect">
            <a:avLst/>
          </a:prstGeom>
          <a:noFill/>
        </p:spPr>
        <p:txBody>
          <a:bodyPr wrap="square" rtlCol="0">
            <a:spAutoFit/>
          </a:bodyPr>
          <a:lstStyle/>
          <a:p>
            <a:pPr algn="just"/>
            <a:r>
              <a:rPr lang="fr-FR" dirty="0" smtClean="0">
                <a:latin typeface="Times New Roman" pitchFamily="18" charset="0"/>
                <a:cs typeface="Times New Roman" pitchFamily="18" charset="0"/>
              </a:rPr>
              <a:t>Dans le cadre du projet </a:t>
            </a:r>
            <a:r>
              <a:rPr lang="fr-FR" dirty="0" err="1" smtClean="0">
                <a:latin typeface="Times New Roman" pitchFamily="18" charset="0"/>
                <a:cs typeface="Times New Roman" pitchFamily="18" charset="0"/>
              </a:rPr>
              <a:t>Tempus</a:t>
            </a:r>
            <a:r>
              <a:rPr lang="fr-FR" dirty="0" smtClean="0">
                <a:latin typeface="Times New Roman" pitchFamily="18" charset="0"/>
                <a:cs typeface="Times New Roman" pitchFamily="18" charset="0"/>
              </a:rPr>
              <a:t> UMEI,  l’UH2MC entame la deuxième année du projet avec à son actif:</a:t>
            </a:r>
          </a:p>
          <a:p>
            <a:pPr algn="just"/>
            <a:endParaRPr lang="fr-FR" dirty="0" smtClean="0">
              <a:latin typeface="Times New Roman" pitchFamily="18" charset="0"/>
              <a:cs typeface="Times New Roman" pitchFamily="18" charset="0"/>
            </a:endParaRPr>
          </a:p>
          <a:p>
            <a:pPr lvl="1" algn="just">
              <a:buFont typeface="Wingdings" pitchFamily="2" charset="2"/>
              <a:buChar char="q"/>
            </a:pPr>
            <a:r>
              <a:rPr lang="fr-FR" dirty="0" smtClean="0">
                <a:latin typeface="Times New Roman" pitchFamily="18" charset="0"/>
                <a:cs typeface="Times New Roman" pitchFamily="18" charset="0"/>
              </a:rPr>
              <a:t> Une équipe CASAM constituée, qui est représentative des neuf établissements de l’Université;</a:t>
            </a:r>
          </a:p>
          <a:p>
            <a:pPr lvl="1" algn="just">
              <a:buFont typeface="Wingdings" pitchFamily="2" charset="2"/>
              <a:buChar char="q"/>
            </a:pPr>
            <a:r>
              <a:rPr lang="fr-FR" dirty="0" smtClean="0">
                <a:latin typeface="Times New Roman" pitchFamily="18" charset="0"/>
                <a:cs typeface="Times New Roman" pitchFamily="18" charset="0"/>
              </a:rPr>
              <a:t>Des membres du CASAM UH2MC, ayant assisté aux 3 séminaires organisés dans les Universités maghrébines;</a:t>
            </a:r>
          </a:p>
          <a:p>
            <a:pPr algn="just">
              <a:buFont typeface="Wingdings" pitchFamily="2" charset="2"/>
              <a:buChar char="q"/>
            </a:pPr>
            <a:endParaRPr lang="fr-FR" dirty="0" smtClean="0">
              <a:latin typeface="Times New Roman" pitchFamily="18" charset="0"/>
              <a:cs typeface="Times New Roman" pitchFamily="18" charset="0"/>
            </a:endParaRPr>
          </a:p>
          <a:p>
            <a:pPr algn="just"/>
            <a:r>
              <a:rPr lang="fr-FR" dirty="0" smtClean="0">
                <a:latin typeface="Times New Roman" pitchFamily="18" charset="0"/>
                <a:cs typeface="Times New Roman" pitchFamily="18" charset="0"/>
              </a:rPr>
              <a:t>Le projet </a:t>
            </a:r>
            <a:r>
              <a:rPr lang="fr-FR" dirty="0" err="1" smtClean="0">
                <a:latin typeface="Times New Roman" pitchFamily="18" charset="0"/>
                <a:cs typeface="Times New Roman" pitchFamily="18" charset="0"/>
              </a:rPr>
              <a:t>Tempus</a:t>
            </a:r>
            <a:r>
              <a:rPr lang="fr-FR" dirty="0" smtClean="0">
                <a:latin typeface="Times New Roman" pitchFamily="18" charset="0"/>
                <a:cs typeface="Times New Roman" pitchFamily="18" charset="0"/>
              </a:rPr>
              <a:t> UMEI est communiqué dans toutes les réunions organisées (Conseil d’Université, Conseil de gestion, etc..) toutes les composantes de l’Université sont sensibilisées et une réflexion est en cours pour l’organisation du CASAM UH2MC, ses attributions ainsi que son positionnement au sein de l’Université.</a:t>
            </a:r>
          </a:p>
          <a:p>
            <a:pPr algn="just"/>
            <a:endParaRPr lang="fr-FR" dirty="0" smtClean="0">
              <a:latin typeface="Times New Roman" pitchFamily="18" charset="0"/>
              <a:cs typeface="Times New Roman" pitchFamily="18" charset="0"/>
            </a:endParaRPr>
          </a:p>
          <a:p>
            <a:pPr algn="just"/>
            <a:r>
              <a:rPr lang="fr-FR" dirty="0" smtClean="0">
                <a:latin typeface="Times New Roman" pitchFamily="18" charset="0"/>
                <a:cs typeface="Times New Roman" pitchFamily="18" charset="0"/>
              </a:rPr>
              <a:t>CASAM sera une cellule qui fera partie d’un Service Commun des Affaires Socio-culturelles. </a:t>
            </a:r>
          </a:p>
        </p:txBody>
      </p:sp>
      <p:pic>
        <p:nvPicPr>
          <p:cNvPr id="15361"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a:defRPr/>
            </a:pPr>
            <a:fld id="{6C0472E0-B6A3-4581-B013-BAEC457C8FD4}" type="slidenum">
              <a:rPr lang="fr-FR" smtClean="0"/>
              <a:pPr>
                <a:defRPr/>
              </a:pPr>
              <a:t>8</a:t>
            </a:fld>
            <a:endParaRPr lang="fr-FR"/>
          </a:p>
        </p:txBody>
      </p:sp>
      <p:sp>
        <p:nvSpPr>
          <p:cNvPr id="1025" name="Rectangle 1"/>
          <p:cNvSpPr>
            <a:spLocks noChangeArrowheads="1"/>
          </p:cNvSpPr>
          <p:nvPr/>
        </p:nvSpPr>
        <p:spPr bwMode="auto">
          <a:xfrm>
            <a:off x="357158" y="1142984"/>
            <a:ext cx="8001056" cy="4284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defTabSz="914400" eaLnBrk="1" latinLnBrk="0" hangingPunct="1">
              <a:lnSpc>
                <a:spcPct val="150000"/>
              </a:lnSpc>
              <a:buClrTx/>
              <a:buSzTx/>
              <a:tabLst/>
            </a:pPr>
            <a:r>
              <a:rPr lang="fr-BE" sz="2400" b="1" dirty="0" smtClean="0">
                <a:solidFill>
                  <a:schemeClr val="accent1">
                    <a:lumMod val="75000"/>
                  </a:schemeClr>
                </a:solidFill>
                <a:latin typeface="Times New Roman" pitchFamily="18" charset="0"/>
                <a:cs typeface="Times New Roman" pitchFamily="18" charset="0"/>
              </a:rPr>
              <a:t>Décrivez : </a:t>
            </a:r>
            <a:endParaRPr lang="fr-FR" sz="2400" b="1" dirty="0" smtClean="0">
              <a:solidFill>
                <a:schemeClr val="accent1">
                  <a:lumMod val="75000"/>
                </a:schemeClr>
              </a:solidFill>
              <a:latin typeface="Times New Roman" pitchFamily="18" charset="0"/>
              <a:cs typeface="Times New Roman" pitchFamily="18" charset="0"/>
            </a:endParaRPr>
          </a:p>
          <a:p>
            <a:pPr marL="342900" marR="0" lvl="0" indent="-342900" defTabSz="914400" eaLnBrk="0" latinLnBrk="0" hangingPunct="0">
              <a:lnSpc>
                <a:spcPct val="150000"/>
              </a:lnSpc>
              <a:buClrTx/>
              <a:buSzTx/>
              <a:buFont typeface="Wingdings" pitchFamily="2" charset="2"/>
              <a:buChar char="Ø"/>
              <a:tabLst/>
            </a:pPr>
            <a:r>
              <a:rPr lang="fr-BE" sz="2000" dirty="0" smtClean="0">
                <a:solidFill>
                  <a:schemeClr val="accent1">
                    <a:lumMod val="75000"/>
                  </a:schemeClr>
                </a:solidFill>
                <a:latin typeface="Times New Roman" pitchFamily="18" charset="0"/>
                <a:cs typeface="Times New Roman" pitchFamily="18" charset="0"/>
              </a:rPr>
              <a:t>la vision de la CASAM </a:t>
            </a:r>
            <a:endParaRPr lang="fr-FR" sz="2000" dirty="0" smtClean="0">
              <a:solidFill>
                <a:schemeClr val="accent1">
                  <a:lumMod val="75000"/>
                </a:schemeClr>
              </a:solidFill>
              <a:latin typeface="Times New Roman" pitchFamily="18" charset="0"/>
              <a:cs typeface="Times New Roman" pitchFamily="18" charset="0"/>
            </a:endParaRPr>
          </a:p>
          <a:p>
            <a:pPr marL="342900" marR="0" lvl="0" indent="-342900" defTabSz="914400" eaLnBrk="0" latinLnBrk="0" hangingPunct="0">
              <a:lnSpc>
                <a:spcPct val="150000"/>
              </a:lnSpc>
              <a:buClrTx/>
              <a:buSzTx/>
              <a:buFont typeface="Wingdings" pitchFamily="2" charset="2"/>
              <a:buChar char="Ø"/>
              <a:tabLst/>
            </a:pPr>
            <a:r>
              <a:rPr lang="fr-BE" sz="2000" dirty="0" smtClean="0">
                <a:solidFill>
                  <a:schemeClr val="accent1">
                    <a:lumMod val="75000"/>
                  </a:schemeClr>
                </a:solidFill>
                <a:latin typeface="Times New Roman" pitchFamily="18" charset="0"/>
                <a:cs typeface="Times New Roman" pitchFamily="18" charset="0"/>
              </a:rPr>
              <a:t>la mission de la CASAM</a:t>
            </a:r>
            <a:endParaRPr lang="fr-FR" sz="2000" dirty="0" smtClean="0">
              <a:solidFill>
                <a:schemeClr val="accent1">
                  <a:lumMod val="75000"/>
                </a:schemeClr>
              </a:solidFill>
              <a:latin typeface="Times New Roman" pitchFamily="18" charset="0"/>
              <a:cs typeface="Times New Roman" pitchFamily="18" charset="0"/>
            </a:endParaRPr>
          </a:p>
          <a:p>
            <a:pPr marL="342900" marR="0" lvl="0" indent="-342900" defTabSz="914400" eaLnBrk="0" latinLnBrk="0" hangingPunct="0">
              <a:lnSpc>
                <a:spcPct val="150000"/>
              </a:lnSpc>
              <a:buClrTx/>
              <a:buSzTx/>
              <a:buFont typeface="Wingdings" pitchFamily="2" charset="2"/>
              <a:buChar char="Ø"/>
              <a:tabLst/>
            </a:pPr>
            <a:r>
              <a:rPr lang="fr-BE" sz="2000" dirty="0" smtClean="0">
                <a:solidFill>
                  <a:schemeClr val="accent1">
                    <a:lumMod val="75000"/>
                  </a:schemeClr>
                </a:solidFill>
                <a:latin typeface="Times New Roman" pitchFamily="18" charset="0"/>
                <a:cs typeface="Times New Roman" pitchFamily="18" charset="0"/>
              </a:rPr>
              <a:t>Quel est le mandat de la CASAM ? ( = forme d’expression de la mission, et contient 4 éléments : qui, quoi, pour qui et comment )  </a:t>
            </a:r>
            <a:endParaRPr lang="fr-FR" sz="2000" dirty="0" smtClean="0">
              <a:solidFill>
                <a:schemeClr val="accent1">
                  <a:lumMod val="75000"/>
                </a:schemeClr>
              </a:solidFill>
              <a:latin typeface="Times New Roman" pitchFamily="18" charset="0"/>
              <a:cs typeface="Times New Roman" pitchFamily="18" charset="0"/>
            </a:endParaRPr>
          </a:p>
          <a:p>
            <a:pPr marL="342900" marR="0" lvl="0" indent="-342900" defTabSz="914400" eaLnBrk="0" latinLnBrk="0" hangingPunct="0">
              <a:lnSpc>
                <a:spcPct val="150000"/>
              </a:lnSpc>
              <a:buClrTx/>
              <a:buSzTx/>
              <a:buFont typeface="Wingdings" pitchFamily="2" charset="2"/>
              <a:buChar char="Ø"/>
              <a:tabLst/>
            </a:pPr>
            <a:r>
              <a:rPr lang="fr-BE" sz="2000" dirty="0" smtClean="0">
                <a:solidFill>
                  <a:schemeClr val="accent1">
                    <a:lumMod val="75000"/>
                  </a:schemeClr>
                </a:solidFill>
                <a:latin typeface="Times New Roman" pitchFamily="18" charset="0"/>
                <a:cs typeface="Times New Roman" pitchFamily="18" charset="0"/>
              </a:rPr>
              <a:t>les objectifs concrets de la CASAM</a:t>
            </a:r>
            <a:endParaRPr lang="fr-FR" sz="2000" dirty="0" smtClean="0">
              <a:solidFill>
                <a:schemeClr val="accent1">
                  <a:lumMod val="75000"/>
                </a:schemeClr>
              </a:solidFill>
              <a:latin typeface="Times New Roman" pitchFamily="18" charset="0"/>
              <a:cs typeface="Times New Roman" pitchFamily="18" charset="0"/>
            </a:endParaRPr>
          </a:p>
          <a:p>
            <a:pPr marL="342900" marR="0" lvl="0" indent="-342900" defTabSz="914400" eaLnBrk="0" latinLnBrk="0" hangingPunct="0">
              <a:lnSpc>
                <a:spcPct val="150000"/>
              </a:lnSpc>
              <a:buClrTx/>
              <a:buSzTx/>
              <a:buFont typeface="Wingdings" pitchFamily="2" charset="2"/>
              <a:buChar char="Ø"/>
              <a:tabLst/>
            </a:pPr>
            <a:r>
              <a:rPr lang="fr-BE" sz="2000" dirty="0" smtClean="0">
                <a:solidFill>
                  <a:schemeClr val="accent1">
                    <a:lumMod val="75000"/>
                  </a:schemeClr>
                </a:solidFill>
                <a:latin typeface="Times New Roman" pitchFamily="18" charset="0"/>
                <a:cs typeface="Times New Roman" pitchFamily="18" charset="0"/>
              </a:rPr>
              <a:t>De quelles façons la mission et vision de La CASAM est- elle lié aux attentes des ministères de l’enseignement par rapport à l’enseignement inclusif</a:t>
            </a:r>
            <a:r>
              <a:rPr kumimoji="0" lang="fr-BE" sz="1100" b="0"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Calibri" pitchFamily="34" charset="0"/>
              </a:rPr>
              <a:t> </a:t>
            </a:r>
            <a:endParaRPr kumimoji="0" lang="fr-BE" sz="1800" b="0" i="0" u="none" strike="noStrike" cap="none" normalizeH="0" baseline="0" dirty="0" smtClean="0">
              <a:ln>
                <a:noFill/>
              </a:ln>
              <a:solidFill>
                <a:schemeClr val="accent1">
                  <a:lumMod val="75000"/>
                </a:schemeClr>
              </a:solidFill>
              <a:effectLst/>
              <a:latin typeface="Arial" pitchFamily="34" charset="0"/>
            </a:endParaRPr>
          </a:p>
        </p:txBody>
      </p:sp>
      <p:pic>
        <p:nvPicPr>
          <p:cNvPr id="5"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A036F498-D6F3-487F-93D8-28C14A855EF8}" type="slidenum">
              <a:rPr lang="fr-FR" smtClean="0"/>
              <a:pPr>
                <a:defRPr/>
              </a:pPr>
              <a:t>9</a:t>
            </a:fld>
            <a:endParaRPr lang="fr-FR"/>
          </a:p>
        </p:txBody>
      </p:sp>
      <p:sp>
        <p:nvSpPr>
          <p:cNvPr id="5" name="ZoneTexte 4"/>
          <p:cNvSpPr txBox="1"/>
          <p:nvPr/>
        </p:nvSpPr>
        <p:spPr>
          <a:xfrm>
            <a:off x="357158" y="214290"/>
            <a:ext cx="8429684" cy="2215991"/>
          </a:xfrm>
          <a:prstGeom prst="rect">
            <a:avLst/>
          </a:prstGeom>
          <a:noFill/>
        </p:spPr>
        <p:txBody>
          <a:bodyPr wrap="square" rtlCol="0">
            <a:spAutoFit/>
          </a:bodyPr>
          <a:lstStyle/>
          <a:p>
            <a:pPr marL="342900" indent="-342900">
              <a:buFont typeface="+mj-lt"/>
              <a:buAutoNum type="arabicPeriod"/>
            </a:pPr>
            <a:r>
              <a:rPr lang="fr-FR" sz="2000" b="1" dirty="0" smtClean="0">
                <a:solidFill>
                  <a:schemeClr val="tx2"/>
                </a:solidFill>
              </a:rPr>
              <a:t>Vision</a:t>
            </a:r>
          </a:p>
          <a:p>
            <a:pPr marL="342900" indent="-342900"/>
            <a:endParaRPr lang="fr-FR" b="1" dirty="0" smtClean="0"/>
          </a:p>
          <a:p>
            <a:pPr marL="342900" indent="-342900">
              <a:buFont typeface="Wingdings" pitchFamily="2" charset="2"/>
              <a:buChar char="Ø"/>
            </a:pPr>
            <a:r>
              <a:rPr lang="fr-FR" sz="2000" dirty="0" smtClean="0">
                <a:latin typeface="Times New Roman" pitchFamily="18" charset="0"/>
                <a:cs typeface="Times New Roman" pitchFamily="18" charset="0"/>
              </a:rPr>
              <a:t>Le CASAM UH2MC, est une cellule support favorisant l’intégration , à la communauté universitaire Hassan II Mohammedia-Casablanca, des étudiants appartenant aux trois catégories du projet </a:t>
            </a:r>
            <a:r>
              <a:rPr lang="fr-FR" sz="2000" dirty="0" err="1" smtClean="0">
                <a:latin typeface="Times New Roman" pitchFamily="18" charset="0"/>
                <a:cs typeface="Times New Roman" pitchFamily="18" charset="0"/>
              </a:rPr>
              <a:t>Tempus</a:t>
            </a:r>
            <a:r>
              <a:rPr lang="fr-FR" sz="2000" dirty="0" smtClean="0">
                <a:latin typeface="Times New Roman" pitchFamily="18" charset="0"/>
                <a:cs typeface="Times New Roman" pitchFamily="18" charset="0"/>
              </a:rPr>
              <a:t> UMEI (handicap, précarité socio-économique, et éloignement géographique),</a:t>
            </a:r>
          </a:p>
          <a:p>
            <a:pPr marL="342900" indent="-342900">
              <a:buFont typeface="Wingdings" pitchFamily="2" charset="2"/>
              <a:buChar char="Ø"/>
            </a:pPr>
            <a:endParaRPr lang="fr-FR" sz="2000" dirty="0">
              <a:latin typeface="Times New Roman" pitchFamily="18" charset="0"/>
              <a:cs typeface="Times New Roman" pitchFamily="18" charset="0"/>
            </a:endParaRPr>
          </a:p>
        </p:txBody>
      </p:sp>
      <p:sp>
        <p:nvSpPr>
          <p:cNvPr id="6" name="Rectangle 5"/>
          <p:cNvSpPr/>
          <p:nvPr/>
        </p:nvSpPr>
        <p:spPr>
          <a:xfrm>
            <a:off x="357158" y="2428867"/>
            <a:ext cx="8429684" cy="3908762"/>
          </a:xfrm>
          <a:prstGeom prst="rect">
            <a:avLst/>
          </a:prstGeom>
        </p:spPr>
        <p:txBody>
          <a:bodyPr wrap="square">
            <a:spAutoFit/>
          </a:bodyPr>
          <a:lstStyle/>
          <a:p>
            <a:pPr marL="457200" indent="-457200">
              <a:buFont typeface="+mj-lt"/>
              <a:buAutoNum type="arabicPeriod" startAt="2"/>
            </a:pPr>
            <a:r>
              <a:rPr lang="fr-FR" sz="2000" b="1" dirty="0" smtClean="0">
                <a:solidFill>
                  <a:schemeClr val="tx2"/>
                </a:solidFill>
              </a:rPr>
              <a:t>Missions du CASAM (qui, quoi, pour qui? Comment?)</a:t>
            </a:r>
          </a:p>
          <a:p>
            <a:pPr marL="342900" indent="-342900" algn="ctr"/>
            <a:endPar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342900" indent="-342900" algn="ctr"/>
            <a:r>
              <a:rPr lang="fr-FR" b="1" dirty="0" smtClean="0">
                <a:ln w="17780" cmpd="sng">
                  <a:solidFill>
                    <a:srgbClr val="FFFFFF"/>
                  </a:solidFill>
                  <a:prstDash val="solid"/>
                  <a:miter lim="800000"/>
                </a:ln>
                <a:solidFill>
                  <a:schemeClr val="tx2">
                    <a:lumMod val="50000"/>
                  </a:schemeClr>
                </a:solidFill>
                <a:latin typeface="Antique Olive Compact" pitchFamily="34" charset="0"/>
              </a:rPr>
              <a:t>Qui?</a:t>
            </a:r>
          </a:p>
          <a:p>
            <a:pPr marL="342900" indent="-342900">
              <a:buFont typeface="Wingdings" pitchFamily="2" charset="2"/>
              <a:buChar char="Ø"/>
            </a:pPr>
            <a:r>
              <a:rPr lang="fr-FR" sz="2000" dirty="0" smtClean="0">
                <a:latin typeface="Times New Roman" pitchFamily="18" charset="0"/>
                <a:cs typeface="Times New Roman" pitchFamily="18" charset="0"/>
              </a:rPr>
              <a:t>Comité de pilotage (président de l’Université, et les responsables des établissements);</a:t>
            </a:r>
          </a:p>
          <a:p>
            <a:pPr marL="342900" indent="-342900">
              <a:buFont typeface="Wingdings" pitchFamily="2" charset="2"/>
              <a:buChar char="Ø"/>
            </a:pPr>
            <a:r>
              <a:rPr lang="fr-FR" sz="2000" dirty="0" smtClean="0">
                <a:latin typeface="Times New Roman" pitchFamily="18" charset="0"/>
                <a:cs typeface="Times New Roman" pitchFamily="18" charset="0"/>
              </a:rPr>
              <a:t>Membres opérationnels (antennes au niveau de chaque établissement);</a:t>
            </a:r>
          </a:p>
          <a:p>
            <a:pPr marL="342900" indent="-342900">
              <a:buFont typeface="Wingdings" pitchFamily="2" charset="2"/>
              <a:buChar char="Ø"/>
            </a:pPr>
            <a:r>
              <a:rPr lang="fr-FR" sz="2000" dirty="0" smtClean="0">
                <a:latin typeface="Times New Roman" pitchFamily="18" charset="0"/>
                <a:cs typeface="Times New Roman" pitchFamily="18" charset="0"/>
              </a:rPr>
              <a:t>Membres d’honneur (du monde socio-économique).</a:t>
            </a:r>
          </a:p>
          <a:p>
            <a:pPr marL="342900" indent="-342900"/>
            <a:endParaRPr lang="fr-FR" dirty="0"/>
          </a:p>
          <a:p>
            <a:pPr marL="342900" indent="-342900" algn="ctr"/>
            <a:r>
              <a:rPr lang="fr-FR" b="1" dirty="0" smtClean="0">
                <a:ln w="17780" cmpd="sng">
                  <a:solidFill>
                    <a:srgbClr val="FFFFFF"/>
                  </a:solidFill>
                  <a:prstDash val="solid"/>
                  <a:miter lim="800000"/>
                </a:ln>
                <a:solidFill>
                  <a:schemeClr val="tx2">
                    <a:lumMod val="50000"/>
                  </a:schemeClr>
                </a:solidFill>
                <a:latin typeface="Antique Olive Compact" pitchFamily="34" charset="0"/>
              </a:rPr>
              <a:t>Pour qui: </a:t>
            </a:r>
          </a:p>
          <a:p>
            <a:pPr marL="342900" indent="-342900">
              <a:buFont typeface="Wingdings" pitchFamily="2" charset="2"/>
              <a:buChar char="Ø"/>
            </a:pPr>
            <a:r>
              <a:rPr lang="fr-FR" sz="2000" dirty="0" smtClean="0">
                <a:latin typeface="Times New Roman" pitchFamily="18" charset="0"/>
                <a:cs typeface="Times New Roman" pitchFamily="18" charset="0"/>
              </a:rPr>
              <a:t>Les étudiants appartenant aux trois catégories du projet </a:t>
            </a:r>
            <a:r>
              <a:rPr lang="fr-FR" sz="2000" dirty="0" err="1" smtClean="0">
                <a:latin typeface="Times New Roman" pitchFamily="18" charset="0"/>
                <a:cs typeface="Times New Roman" pitchFamily="18" charset="0"/>
              </a:rPr>
              <a:t>Tempus</a:t>
            </a:r>
            <a:r>
              <a:rPr lang="fr-FR" sz="2000" dirty="0" smtClean="0">
                <a:latin typeface="Times New Roman" pitchFamily="18" charset="0"/>
                <a:cs typeface="Times New Roman" pitchFamily="18" charset="0"/>
              </a:rPr>
              <a:t> UMEI (handicap, précarité socio-économique, et éloignement géographique).</a:t>
            </a:r>
          </a:p>
          <a:p>
            <a:pPr marL="342900" indent="-342900"/>
            <a:endParaRPr lang="fr-FR" b="1" dirty="0" smtClean="0"/>
          </a:p>
          <a:p>
            <a:pPr marL="342900" indent="-342900" algn="ctr"/>
            <a:r>
              <a:rPr lang="fr-F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endParaRPr lang="fr-FR" sz="2000" dirty="0" smtClean="0">
              <a:latin typeface="Times New Roman" pitchFamily="18" charset="0"/>
              <a:cs typeface="Times New Roman" pitchFamily="18" charset="0"/>
            </a:endParaRPr>
          </a:p>
        </p:txBody>
      </p:sp>
      <p:pic>
        <p:nvPicPr>
          <p:cNvPr id="7" name="Picture 1" descr="C:\Documents and Settings\HP\Bureau\CASAM (2) logo.JPG"/>
          <p:cNvPicPr>
            <a:picLocks noChangeAspect="1" noChangeArrowheads="1"/>
          </p:cNvPicPr>
          <p:nvPr/>
        </p:nvPicPr>
        <p:blipFill>
          <a:blip r:embed="rId2" cstate="print"/>
          <a:srcRect/>
          <a:stretch>
            <a:fillRect/>
          </a:stretch>
        </p:blipFill>
        <p:spPr bwMode="auto">
          <a:xfrm>
            <a:off x="5786446" y="6072206"/>
            <a:ext cx="2691149" cy="62121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ésenation UH2MC 24mars20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présenation UH2MC 24mars2011</Template>
  <TotalTime>3813</TotalTime>
  <Words>1428</Words>
  <Application>Microsoft Office PowerPoint</Application>
  <PresentationFormat>Affichage à l'écran (4:3)</PresentationFormat>
  <Paragraphs>230</Paragraphs>
  <Slides>19</Slides>
  <Notes>1</Notes>
  <HiddenSlides>0</HiddenSlides>
  <MMClips>0</MMClips>
  <ScaleCrop>false</ScaleCrop>
  <HeadingPairs>
    <vt:vector size="4" baseType="variant">
      <vt:variant>
        <vt:lpstr>Thème</vt:lpstr>
      </vt:variant>
      <vt:variant>
        <vt:i4>1</vt:i4>
      </vt:variant>
      <vt:variant>
        <vt:lpstr>Titres des diapositives</vt:lpstr>
      </vt:variant>
      <vt:variant>
        <vt:i4>19</vt:i4>
      </vt:variant>
    </vt:vector>
  </HeadingPairs>
  <TitlesOfParts>
    <vt:vector size="20" baseType="lpstr">
      <vt:lpstr>présenation UH2MC 24mars2011</vt:lpstr>
      <vt:lpstr>Diapositive 1</vt:lpstr>
      <vt:lpstr>Diapositive 2</vt:lpstr>
      <vt:lpstr>Diapositive 3</vt:lpstr>
      <vt:lpstr>Partager des valeurs </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Université Hassan II Mohammedia - Casablanca</dc:title>
  <dc:creator>tayane</dc:creator>
  <cp:lastModifiedBy>Unicornis</cp:lastModifiedBy>
  <cp:revision>333</cp:revision>
  <dcterms:created xsi:type="dcterms:W3CDTF">2011-10-03T09:38:16Z</dcterms:created>
  <dcterms:modified xsi:type="dcterms:W3CDTF">2013-04-12T15:38:58Z</dcterms:modified>
</cp:coreProperties>
</file>